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69" r:id="rId3"/>
    <p:sldId id="299" r:id="rId4"/>
    <p:sldId id="275" r:id="rId5"/>
    <p:sldId id="260" r:id="rId6"/>
    <p:sldId id="292" r:id="rId7"/>
    <p:sldId id="261" r:id="rId8"/>
    <p:sldId id="287" r:id="rId9"/>
    <p:sldId id="288" r:id="rId10"/>
    <p:sldId id="262" r:id="rId11"/>
    <p:sldId id="263" r:id="rId12"/>
    <p:sldId id="276" r:id="rId13"/>
    <p:sldId id="277" r:id="rId14"/>
    <p:sldId id="278" r:id="rId15"/>
    <p:sldId id="265" r:id="rId16"/>
    <p:sldId id="268" r:id="rId17"/>
    <p:sldId id="272" r:id="rId18"/>
    <p:sldId id="282" r:id="rId19"/>
    <p:sldId id="281" r:id="rId20"/>
    <p:sldId id="290" r:id="rId21"/>
    <p:sldId id="291" r:id="rId22"/>
    <p:sldId id="289" r:id="rId23"/>
    <p:sldId id="294" r:id="rId24"/>
    <p:sldId id="296" r:id="rId25"/>
    <p:sldId id="297" r:id="rId26"/>
    <p:sldId id="279" r:id="rId27"/>
    <p:sldId id="298" r:id="rId28"/>
    <p:sldId id="295" r:id="rId29"/>
    <p:sldId id="293" r:id="rId30"/>
    <p:sldId id="302" r:id="rId31"/>
    <p:sldId id="283" r:id="rId32"/>
    <p:sldId id="284" r:id="rId33"/>
    <p:sldId id="286" r:id="rId34"/>
    <p:sldId id="285" r:id="rId35"/>
    <p:sldId id="301" r:id="rId36"/>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1B25F7-D758-4A66-9F9D-F72807409AA8}" type="doc">
      <dgm:prSet loTypeId="urn:microsoft.com/office/officeart/2005/8/layout/vList3" loCatId="list" qsTypeId="urn:microsoft.com/office/officeart/2005/8/quickstyle/simple1" qsCatId="simple" csTypeId="urn:microsoft.com/office/officeart/2005/8/colors/accent1_2" csCatId="accent1" phldr="1"/>
      <dgm:spPr/>
    </dgm:pt>
    <dgm:pt modelId="{582B1959-5EAE-4194-874F-8620D0444E7A}">
      <dgm:prSet phldrT="[Texto]"/>
      <dgm:spPr/>
      <dgm:t>
        <a:bodyPr/>
        <a:lstStyle/>
        <a:p>
          <a:r>
            <a:rPr lang="es-ES" dirty="0" smtClean="0"/>
            <a:t>ORIENTAZIOA</a:t>
          </a:r>
          <a:endParaRPr lang="es-ES" dirty="0"/>
        </a:p>
      </dgm:t>
    </dgm:pt>
    <dgm:pt modelId="{5FFEEB07-1923-4738-BB16-F4B83CBA84FE}" type="parTrans" cxnId="{B4001AC1-E598-4483-B306-10C9256A08CC}">
      <dgm:prSet/>
      <dgm:spPr/>
      <dgm:t>
        <a:bodyPr/>
        <a:lstStyle/>
        <a:p>
          <a:endParaRPr lang="es-ES"/>
        </a:p>
      </dgm:t>
    </dgm:pt>
    <dgm:pt modelId="{7EF80C65-D5D9-4ED0-A91B-57690B952C7A}" type="sibTrans" cxnId="{B4001AC1-E598-4483-B306-10C9256A08CC}">
      <dgm:prSet/>
      <dgm:spPr/>
      <dgm:t>
        <a:bodyPr/>
        <a:lstStyle/>
        <a:p>
          <a:endParaRPr lang="es-ES"/>
        </a:p>
      </dgm:t>
    </dgm:pt>
    <dgm:pt modelId="{F5CC1F78-1B79-4B74-9C29-DB06036E164F}">
      <dgm:prSet phldrT="[Texto]"/>
      <dgm:spPr/>
      <dgm:t>
        <a:bodyPr/>
        <a:lstStyle/>
        <a:p>
          <a:r>
            <a:rPr lang="es-ES" dirty="0" smtClean="0"/>
            <a:t>AHOLKULARITZA</a:t>
          </a:r>
          <a:endParaRPr lang="es-ES" dirty="0"/>
        </a:p>
      </dgm:t>
    </dgm:pt>
    <dgm:pt modelId="{328398F9-C99E-4C11-84F3-048ADF10D7FB}" type="parTrans" cxnId="{F03A228A-372B-4004-99BD-53CE59F41301}">
      <dgm:prSet/>
      <dgm:spPr/>
      <dgm:t>
        <a:bodyPr/>
        <a:lstStyle/>
        <a:p>
          <a:endParaRPr lang="es-ES"/>
        </a:p>
      </dgm:t>
    </dgm:pt>
    <dgm:pt modelId="{51308077-BE73-4440-AC4C-5C5F219B371E}" type="sibTrans" cxnId="{F03A228A-372B-4004-99BD-53CE59F41301}">
      <dgm:prSet/>
      <dgm:spPr/>
      <dgm:t>
        <a:bodyPr/>
        <a:lstStyle/>
        <a:p>
          <a:endParaRPr lang="es-ES"/>
        </a:p>
      </dgm:t>
    </dgm:pt>
    <dgm:pt modelId="{7464AD24-2251-4C3F-BA7C-9BB7A6CAF64A}">
      <dgm:prSet phldrT="[Texto]"/>
      <dgm:spPr/>
      <dgm:t>
        <a:bodyPr/>
        <a:lstStyle/>
        <a:p>
          <a:r>
            <a:rPr lang="es-ES" dirty="0" smtClean="0"/>
            <a:t>KONPETENTZIA PROFESIONALA EBALUATZEA</a:t>
          </a:r>
          <a:endParaRPr lang="es-ES" dirty="0"/>
        </a:p>
      </dgm:t>
    </dgm:pt>
    <dgm:pt modelId="{48760D03-5769-4A42-878E-0FEF5A16855E}" type="parTrans" cxnId="{3616B309-BC49-4BD1-AD3E-76F964B4C9EA}">
      <dgm:prSet/>
      <dgm:spPr/>
      <dgm:t>
        <a:bodyPr/>
        <a:lstStyle/>
        <a:p>
          <a:endParaRPr lang="es-ES"/>
        </a:p>
      </dgm:t>
    </dgm:pt>
    <dgm:pt modelId="{24A2D746-3CA4-433B-A952-15BE30E1B97B}" type="sibTrans" cxnId="{3616B309-BC49-4BD1-AD3E-76F964B4C9EA}">
      <dgm:prSet/>
      <dgm:spPr/>
      <dgm:t>
        <a:bodyPr/>
        <a:lstStyle/>
        <a:p>
          <a:endParaRPr lang="es-ES"/>
        </a:p>
      </dgm:t>
    </dgm:pt>
    <dgm:pt modelId="{2C9B4589-E798-473D-A629-99A8D799206B}">
      <dgm:prSet phldrT="[Texto]"/>
      <dgm:spPr/>
      <dgm:t>
        <a:bodyPr/>
        <a:lstStyle/>
        <a:p>
          <a:r>
            <a:rPr lang="es-ES" dirty="0" smtClean="0"/>
            <a:t>KONPETENTZIA PROFESIONALA EGIAZTATU ETA ERREGISTRATZEA</a:t>
          </a:r>
          <a:endParaRPr lang="es-ES" dirty="0"/>
        </a:p>
      </dgm:t>
    </dgm:pt>
    <dgm:pt modelId="{80765872-04E9-41E8-A225-F85CAA64C768}" type="parTrans" cxnId="{8CA2832E-DAE6-488E-9E33-E7ADE19FE19B}">
      <dgm:prSet/>
      <dgm:spPr/>
      <dgm:t>
        <a:bodyPr/>
        <a:lstStyle/>
        <a:p>
          <a:endParaRPr lang="es-ES"/>
        </a:p>
      </dgm:t>
    </dgm:pt>
    <dgm:pt modelId="{B4EE16DC-ABFC-4A8E-8261-7CB762BF1EA2}" type="sibTrans" cxnId="{8CA2832E-DAE6-488E-9E33-E7ADE19FE19B}">
      <dgm:prSet/>
      <dgm:spPr/>
      <dgm:t>
        <a:bodyPr/>
        <a:lstStyle/>
        <a:p>
          <a:endParaRPr lang="es-ES"/>
        </a:p>
      </dgm:t>
    </dgm:pt>
    <dgm:pt modelId="{071C3C40-3226-4203-A846-36FBC97DECC5}" type="pres">
      <dgm:prSet presAssocID="{2A1B25F7-D758-4A66-9F9D-F72807409AA8}" presName="linearFlow" presStyleCnt="0">
        <dgm:presLayoutVars>
          <dgm:dir/>
          <dgm:resizeHandles val="exact"/>
        </dgm:presLayoutVars>
      </dgm:prSet>
      <dgm:spPr/>
    </dgm:pt>
    <dgm:pt modelId="{3E979A82-0262-4538-805C-9DC58CA31905}" type="pres">
      <dgm:prSet presAssocID="{582B1959-5EAE-4194-874F-8620D0444E7A}" presName="composite" presStyleCnt="0"/>
      <dgm:spPr/>
    </dgm:pt>
    <dgm:pt modelId="{117D9EBA-2FF0-478C-8D67-062BD81ECDD7}" type="pres">
      <dgm:prSet presAssocID="{582B1959-5EAE-4194-874F-8620D0444E7A}" presName="imgShp" presStyleLbl="fgImgPlace1" presStyleIdx="0" presStyleCnt="4"/>
      <dgm:spPr/>
    </dgm:pt>
    <dgm:pt modelId="{749876C1-EB8E-4FCB-A965-F722C1901677}" type="pres">
      <dgm:prSet presAssocID="{582B1959-5EAE-4194-874F-8620D0444E7A}" presName="txShp" presStyleLbl="node1" presStyleIdx="0" presStyleCnt="4">
        <dgm:presLayoutVars>
          <dgm:bulletEnabled val="1"/>
        </dgm:presLayoutVars>
      </dgm:prSet>
      <dgm:spPr/>
      <dgm:t>
        <a:bodyPr/>
        <a:lstStyle/>
        <a:p>
          <a:endParaRPr lang="es-ES"/>
        </a:p>
      </dgm:t>
    </dgm:pt>
    <dgm:pt modelId="{C6D86846-DA1C-4F4D-B1CE-412AF270A8AB}" type="pres">
      <dgm:prSet presAssocID="{7EF80C65-D5D9-4ED0-A91B-57690B952C7A}" presName="spacing" presStyleCnt="0"/>
      <dgm:spPr/>
    </dgm:pt>
    <dgm:pt modelId="{D31E3CDD-A962-454D-9FB4-8E4A88F972A8}" type="pres">
      <dgm:prSet presAssocID="{F5CC1F78-1B79-4B74-9C29-DB06036E164F}" presName="composite" presStyleCnt="0"/>
      <dgm:spPr/>
    </dgm:pt>
    <dgm:pt modelId="{D261CA7F-DC2E-48AF-BFD3-8DA3BBD1D84E}" type="pres">
      <dgm:prSet presAssocID="{F5CC1F78-1B79-4B74-9C29-DB06036E164F}" presName="imgShp" presStyleLbl="fgImgPlace1" presStyleIdx="1" presStyleCnt="4"/>
      <dgm:spPr/>
    </dgm:pt>
    <dgm:pt modelId="{87276510-01EC-48A0-AF15-9FF6B36E2DED}" type="pres">
      <dgm:prSet presAssocID="{F5CC1F78-1B79-4B74-9C29-DB06036E164F}" presName="txShp" presStyleLbl="node1" presStyleIdx="1" presStyleCnt="4">
        <dgm:presLayoutVars>
          <dgm:bulletEnabled val="1"/>
        </dgm:presLayoutVars>
      </dgm:prSet>
      <dgm:spPr/>
      <dgm:t>
        <a:bodyPr/>
        <a:lstStyle/>
        <a:p>
          <a:endParaRPr lang="es-ES"/>
        </a:p>
      </dgm:t>
    </dgm:pt>
    <dgm:pt modelId="{A1F4E1BB-C449-4B47-B358-A1183F482C5C}" type="pres">
      <dgm:prSet presAssocID="{51308077-BE73-4440-AC4C-5C5F219B371E}" presName="spacing" presStyleCnt="0"/>
      <dgm:spPr/>
    </dgm:pt>
    <dgm:pt modelId="{1DF4B4BB-D57C-4035-8955-27C74D107EE9}" type="pres">
      <dgm:prSet presAssocID="{7464AD24-2251-4C3F-BA7C-9BB7A6CAF64A}" presName="composite" presStyleCnt="0"/>
      <dgm:spPr/>
    </dgm:pt>
    <dgm:pt modelId="{AE6151FF-7340-46DD-881C-647679591AA3}" type="pres">
      <dgm:prSet presAssocID="{7464AD24-2251-4C3F-BA7C-9BB7A6CAF64A}" presName="imgShp" presStyleLbl="fgImgPlace1" presStyleIdx="2" presStyleCnt="4"/>
      <dgm:spPr/>
    </dgm:pt>
    <dgm:pt modelId="{BAABDF90-D63C-44DB-96DA-3FC3456B0E28}" type="pres">
      <dgm:prSet presAssocID="{7464AD24-2251-4C3F-BA7C-9BB7A6CAF64A}" presName="txShp" presStyleLbl="node1" presStyleIdx="2" presStyleCnt="4">
        <dgm:presLayoutVars>
          <dgm:bulletEnabled val="1"/>
        </dgm:presLayoutVars>
      </dgm:prSet>
      <dgm:spPr/>
      <dgm:t>
        <a:bodyPr/>
        <a:lstStyle/>
        <a:p>
          <a:endParaRPr lang="es-ES"/>
        </a:p>
      </dgm:t>
    </dgm:pt>
    <dgm:pt modelId="{D2B4ECEF-CB15-44CC-92DD-FEE4E54A41D6}" type="pres">
      <dgm:prSet presAssocID="{24A2D746-3CA4-433B-A952-15BE30E1B97B}" presName="spacing" presStyleCnt="0"/>
      <dgm:spPr/>
    </dgm:pt>
    <dgm:pt modelId="{0D8C5FF5-6590-4154-95A9-BFF57EB1FECB}" type="pres">
      <dgm:prSet presAssocID="{2C9B4589-E798-473D-A629-99A8D799206B}" presName="composite" presStyleCnt="0"/>
      <dgm:spPr/>
    </dgm:pt>
    <dgm:pt modelId="{B3F03FBD-6AEC-4655-8556-8F50BC725BD1}" type="pres">
      <dgm:prSet presAssocID="{2C9B4589-E798-473D-A629-99A8D799206B}" presName="imgShp" presStyleLbl="fgImgPlace1" presStyleIdx="3" presStyleCnt="4"/>
      <dgm:spPr/>
    </dgm:pt>
    <dgm:pt modelId="{C360A913-A3E5-480B-9239-59571E847A87}" type="pres">
      <dgm:prSet presAssocID="{2C9B4589-E798-473D-A629-99A8D799206B}" presName="txShp" presStyleLbl="node1" presStyleIdx="3" presStyleCnt="4">
        <dgm:presLayoutVars>
          <dgm:bulletEnabled val="1"/>
        </dgm:presLayoutVars>
      </dgm:prSet>
      <dgm:spPr/>
      <dgm:t>
        <a:bodyPr/>
        <a:lstStyle/>
        <a:p>
          <a:endParaRPr lang="es-ES"/>
        </a:p>
      </dgm:t>
    </dgm:pt>
  </dgm:ptLst>
  <dgm:cxnLst>
    <dgm:cxn modelId="{8CA2832E-DAE6-488E-9E33-E7ADE19FE19B}" srcId="{2A1B25F7-D758-4A66-9F9D-F72807409AA8}" destId="{2C9B4589-E798-473D-A629-99A8D799206B}" srcOrd="3" destOrd="0" parTransId="{80765872-04E9-41E8-A225-F85CAA64C768}" sibTransId="{B4EE16DC-ABFC-4A8E-8261-7CB762BF1EA2}"/>
    <dgm:cxn modelId="{A5E0E116-D0D0-4D54-A509-52019D5319F5}" type="presOf" srcId="{2C9B4589-E798-473D-A629-99A8D799206B}" destId="{C360A913-A3E5-480B-9239-59571E847A87}" srcOrd="0" destOrd="0" presId="urn:microsoft.com/office/officeart/2005/8/layout/vList3"/>
    <dgm:cxn modelId="{26C96768-6A94-43B8-AF57-D19E0D247E45}" type="presOf" srcId="{7464AD24-2251-4C3F-BA7C-9BB7A6CAF64A}" destId="{BAABDF90-D63C-44DB-96DA-3FC3456B0E28}" srcOrd="0" destOrd="0" presId="urn:microsoft.com/office/officeart/2005/8/layout/vList3"/>
    <dgm:cxn modelId="{092EF9E3-D491-452E-BC00-B05732265DA5}" type="presOf" srcId="{F5CC1F78-1B79-4B74-9C29-DB06036E164F}" destId="{87276510-01EC-48A0-AF15-9FF6B36E2DED}" srcOrd="0" destOrd="0" presId="urn:microsoft.com/office/officeart/2005/8/layout/vList3"/>
    <dgm:cxn modelId="{F03A228A-372B-4004-99BD-53CE59F41301}" srcId="{2A1B25F7-D758-4A66-9F9D-F72807409AA8}" destId="{F5CC1F78-1B79-4B74-9C29-DB06036E164F}" srcOrd="1" destOrd="0" parTransId="{328398F9-C99E-4C11-84F3-048ADF10D7FB}" sibTransId="{51308077-BE73-4440-AC4C-5C5F219B371E}"/>
    <dgm:cxn modelId="{F59AE4BA-BE80-4863-AEFB-DDB3391E742B}" type="presOf" srcId="{2A1B25F7-D758-4A66-9F9D-F72807409AA8}" destId="{071C3C40-3226-4203-A846-36FBC97DECC5}" srcOrd="0" destOrd="0" presId="urn:microsoft.com/office/officeart/2005/8/layout/vList3"/>
    <dgm:cxn modelId="{2AA95F05-83C4-4FA4-9B40-9F4F21281B17}" type="presOf" srcId="{582B1959-5EAE-4194-874F-8620D0444E7A}" destId="{749876C1-EB8E-4FCB-A965-F722C1901677}" srcOrd="0" destOrd="0" presId="urn:microsoft.com/office/officeart/2005/8/layout/vList3"/>
    <dgm:cxn modelId="{B4001AC1-E598-4483-B306-10C9256A08CC}" srcId="{2A1B25F7-D758-4A66-9F9D-F72807409AA8}" destId="{582B1959-5EAE-4194-874F-8620D0444E7A}" srcOrd="0" destOrd="0" parTransId="{5FFEEB07-1923-4738-BB16-F4B83CBA84FE}" sibTransId="{7EF80C65-D5D9-4ED0-A91B-57690B952C7A}"/>
    <dgm:cxn modelId="{3616B309-BC49-4BD1-AD3E-76F964B4C9EA}" srcId="{2A1B25F7-D758-4A66-9F9D-F72807409AA8}" destId="{7464AD24-2251-4C3F-BA7C-9BB7A6CAF64A}" srcOrd="2" destOrd="0" parTransId="{48760D03-5769-4A42-878E-0FEF5A16855E}" sibTransId="{24A2D746-3CA4-433B-A952-15BE30E1B97B}"/>
    <dgm:cxn modelId="{E6083BBB-4EC6-4BB9-A6C6-291F578001E7}" type="presParOf" srcId="{071C3C40-3226-4203-A846-36FBC97DECC5}" destId="{3E979A82-0262-4538-805C-9DC58CA31905}" srcOrd="0" destOrd="0" presId="urn:microsoft.com/office/officeart/2005/8/layout/vList3"/>
    <dgm:cxn modelId="{AFC731E2-5BDA-48EC-923A-0BE496495A90}" type="presParOf" srcId="{3E979A82-0262-4538-805C-9DC58CA31905}" destId="{117D9EBA-2FF0-478C-8D67-062BD81ECDD7}" srcOrd="0" destOrd="0" presId="urn:microsoft.com/office/officeart/2005/8/layout/vList3"/>
    <dgm:cxn modelId="{9E2D629D-7FEB-4B80-8840-DAA675E5190C}" type="presParOf" srcId="{3E979A82-0262-4538-805C-9DC58CA31905}" destId="{749876C1-EB8E-4FCB-A965-F722C1901677}" srcOrd="1" destOrd="0" presId="urn:microsoft.com/office/officeart/2005/8/layout/vList3"/>
    <dgm:cxn modelId="{2DD5898B-91EB-4F6F-ABDE-921EC412DEA1}" type="presParOf" srcId="{071C3C40-3226-4203-A846-36FBC97DECC5}" destId="{C6D86846-DA1C-4F4D-B1CE-412AF270A8AB}" srcOrd="1" destOrd="0" presId="urn:microsoft.com/office/officeart/2005/8/layout/vList3"/>
    <dgm:cxn modelId="{A5CDB8FB-86F6-4931-9CF8-118E3A088B14}" type="presParOf" srcId="{071C3C40-3226-4203-A846-36FBC97DECC5}" destId="{D31E3CDD-A962-454D-9FB4-8E4A88F972A8}" srcOrd="2" destOrd="0" presId="urn:microsoft.com/office/officeart/2005/8/layout/vList3"/>
    <dgm:cxn modelId="{88FEC158-4F0A-409A-B7E3-C14B844BDBD8}" type="presParOf" srcId="{D31E3CDD-A962-454D-9FB4-8E4A88F972A8}" destId="{D261CA7F-DC2E-48AF-BFD3-8DA3BBD1D84E}" srcOrd="0" destOrd="0" presId="urn:microsoft.com/office/officeart/2005/8/layout/vList3"/>
    <dgm:cxn modelId="{0A56D0EE-D0A5-429F-8CB7-C7659DE8DEAF}" type="presParOf" srcId="{D31E3CDD-A962-454D-9FB4-8E4A88F972A8}" destId="{87276510-01EC-48A0-AF15-9FF6B36E2DED}" srcOrd="1" destOrd="0" presId="urn:microsoft.com/office/officeart/2005/8/layout/vList3"/>
    <dgm:cxn modelId="{C2FC9EF3-D172-4055-B461-73EFC92E4A86}" type="presParOf" srcId="{071C3C40-3226-4203-A846-36FBC97DECC5}" destId="{A1F4E1BB-C449-4B47-B358-A1183F482C5C}" srcOrd="3" destOrd="0" presId="urn:microsoft.com/office/officeart/2005/8/layout/vList3"/>
    <dgm:cxn modelId="{F965C08C-2DE6-4D28-BEDC-DB0FA7792098}" type="presParOf" srcId="{071C3C40-3226-4203-A846-36FBC97DECC5}" destId="{1DF4B4BB-D57C-4035-8955-27C74D107EE9}" srcOrd="4" destOrd="0" presId="urn:microsoft.com/office/officeart/2005/8/layout/vList3"/>
    <dgm:cxn modelId="{35773402-BCBC-423B-89E6-E8DBA3EE164B}" type="presParOf" srcId="{1DF4B4BB-D57C-4035-8955-27C74D107EE9}" destId="{AE6151FF-7340-46DD-881C-647679591AA3}" srcOrd="0" destOrd="0" presId="urn:microsoft.com/office/officeart/2005/8/layout/vList3"/>
    <dgm:cxn modelId="{69D15DC5-327F-4853-9965-60E29FB71B76}" type="presParOf" srcId="{1DF4B4BB-D57C-4035-8955-27C74D107EE9}" destId="{BAABDF90-D63C-44DB-96DA-3FC3456B0E28}" srcOrd="1" destOrd="0" presId="urn:microsoft.com/office/officeart/2005/8/layout/vList3"/>
    <dgm:cxn modelId="{E846D103-AE72-4C68-B82F-E7E93EB4D01F}" type="presParOf" srcId="{071C3C40-3226-4203-A846-36FBC97DECC5}" destId="{D2B4ECEF-CB15-44CC-92DD-FEE4E54A41D6}" srcOrd="5" destOrd="0" presId="urn:microsoft.com/office/officeart/2005/8/layout/vList3"/>
    <dgm:cxn modelId="{F47543DA-9F1C-40D4-BDC1-6780251936BA}" type="presParOf" srcId="{071C3C40-3226-4203-A846-36FBC97DECC5}" destId="{0D8C5FF5-6590-4154-95A9-BFF57EB1FECB}" srcOrd="6" destOrd="0" presId="urn:microsoft.com/office/officeart/2005/8/layout/vList3"/>
    <dgm:cxn modelId="{7A36CFE5-3E8F-4AE1-9DF8-3DFBD91AABC4}" type="presParOf" srcId="{0D8C5FF5-6590-4154-95A9-BFF57EB1FECB}" destId="{B3F03FBD-6AEC-4655-8556-8F50BC725BD1}" srcOrd="0" destOrd="0" presId="urn:microsoft.com/office/officeart/2005/8/layout/vList3"/>
    <dgm:cxn modelId="{D39F9289-010D-4B99-9ABB-AE32A5433583}" type="presParOf" srcId="{0D8C5FF5-6590-4154-95A9-BFF57EB1FECB}" destId="{C360A913-A3E5-480B-9239-59571E847A8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876C1-EB8E-4FCB-A965-F722C1901677}">
      <dsp:nvSpPr>
        <dsp:cNvPr id="0" name=""/>
        <dsp:cNvSpPr/>
      </dsp:nvSpPr>
      <dsp:spPr>
        <a:xfrm rot="10800000">
          <a:off x="499457" y="420"/>
          <a:ext cx="1409099" cy="57813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942" tIns="30480" rIns="56896" bIns="30480" numCol="1" spcCol="1270" anchor="ctr" anchorCtr="0">
          <a:noAutofit/>
        </a:bodyPr>
        <a:lstStyle/>
        <a:p>
          <a:pPr lvl="0" algn="ctr" defTabSz="355600">
            <a:lnSpc>
              <a:spcPct val="90000"/>
            </a:lnSpc>
            <a:spcBef>
              <a:spcPct val="0"/>
            </a:spcBef>
            <a:spcAft>
              <a:spcPct val="35000"/>
            </a:spcAft>
          </a:pPr>
          <a:r>
            <a:rPr lang="es-ES" sz="800" kern="1200" dirty="0" smtClean="0"/>
            <a:t>ORIENTAZIOA</a:t>
          </a:r>
          <a:endParaRPr lang="es-ES" sz="800" kern="1200" dirty="0"/>
        </a:p>
      </dsp:txBody>
      <dsp:txXfrm rot="10800000">
        <a:off x="643991" y="420"/>
        <a:ext cx="1264565" cy="578137"/>
      </dsp:txXfrm>
    </dsp:sp>
    <dsp:sp modelId="{117D9EBA-2FF0-478C-8D67-062BD81ECDD7}">
      <dsp:nvSpPr>
        <dsp:cNvPr id="0" name=""/>
        <dsp:cNvSpPr/>
      </dsp:nvSpPr>
      <dsp:spPr>
        <a:xfrm>
          <a:off x="210389" y="420"/>
          <a:ext cx="578137" cy="578137"/>
        </a:xfrm>
        <a:prstGeom prst="ellipse">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276510-01EC-48A0-AF15-9FF6B36E2DED}">
      <dsp:nvSpPr>
        <dsp:cNvPr id="0" name=""/>
        <dsp:cNvSpPr/>
      </dsp:nvSpPr>
      <dsp:spPr>
        <a:xfrm rot="10800000">
          <a:off x="499457" y="751135"/>
          <a:ext cx="1409099" cy="57813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942" tIns="30480" rIns="56896" bIns="30480" numCol="1" spcCol="1270" anchor="ctr" anchorCtr="0">
          <a:noAutofit/>
        </a:bodyPr>
        <a:lstStyle/>
        <a:p>
          <a:pPr lvl="0" algn="ctr" defTabSz="355600">
            <a:lnSpc>
              <a:spcPct val="90000"/>
            </a:lnSpc>
            <a:spcBef>
              <a:spcPct val="0"/>
            </a:spcBef>
            <a:spcAft>
              <a:spcPct val="35000"/>
            </a:spcAft>
          </a:pPr>
          <a:r>
            <a:rPr lang="es-ES" sz="800" kern="1200" dirty="0" smtClean="0"/>
            <a:t>AHOLKULARITZA</a:t>
          </a:r>
          <a:endParaRPr lang="es-ES" sz="800" kern="1200" dirty="0"/>
        </a:p>
      </dsp:txBody>
      <dsp:txXfrm rot="10800000">
        <a:off x="643991" y="751135"/>
        <a:ext cx="1264565" cy="578137"/>
      </dsp:txXfrm>
    </dsp:sp>
    <dsp:sp modelId="{D261CA7F-DC2E-48AF-BFD3-8DA3BBD1D84E}">
      <dsp:nvSpPr>
        <dsp:cNvPr id="0" name=""/>
        <dsp:cNvSpPr/>
      </dsp:nvSpPr>
      <dsp:spPr>
        <a:xfrm>
          <a:off x="210389" y="751135"/>
          <a:ext cx="578137" cy="578137"/>
        </a:xfrm>
        <a:prstGeom prst="ellipse">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ABDF90-D63C-44DB-96DA-3FC3456B0E28}">
      <dsp:nvSpPr>
        <dsp:cNvPr id="0" name=""/>
        <dsp:cNvSpPr/>
      </dsp:nvSpPr>
      <dsp:spPr>
        <a:xfrm rot="10800000">
          <a:off x="499457" y="1501851"/>
          <a:ext cx="1409099" cy="57813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942" tIns="30480" rIns="56896" bIns="30480" numCol="1" spcCol="1270" anchor="ctr" anchorCtr="0">
          <a:noAutofit/>
        </a:bodyPr>
        <a:lstStyle/>
        <a:p>
          <a:pPr lvl="0" algn="ctr" defTabSz="355600">
            <a:lnSpc>
              <a:spcPct val="90000"/>
            </a:lnSpc>
            <a:spcBef>
              <a:spcPct val="0"/>
            </a:spcBef>
            <a:spcAft>
              <a:spcPct val="35000"/>
            </a:spcAft>
          </a:pPr>
          <a:r>
            <a:rPr lang="es-ES" sz="800" kern="1200" dirty="0" smtClean="0"/>
            <a:t>KONPETENTZIA PROFESIONALA EBALUATZEA</a:t>
          </a:r>
          <a:endParaRPr lang="es-ES" sz="800" kern="1200" dirty="0"/>
        </a:p>
      </dsp:txBody>
      <dsp:txXfrm rot="10800000">
        <a:off x="643991" y="1501851"/>
        <a:ext cx="1264565" cy="578137"/>
      </dsp:txXfrm>
    </dsp:sp>
    <dsp:sp modelId="{AE6151FF-7340-46DD-881C-647679591AA3}">
      <dsp:nvSpPr>
        <dsp:cNvPr id="0" name=""/>
        <dsp:cNvSpPr/>
      </dsp:nvSpPr>
      <dsp:spPr>
        <a:xfrm>
          <a:off x="210389" y="1501851"/>
          <a:ext cx="578137" cy="578137"/>
        </a:xfrm>
        <a:prstGeom prst="ellipse">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60A913-A3E5-480B-9239-59571E847A87}">
      <dsp:nvSpPr>
        <dsp:cNvPr id="0" name=""/>
        <dsp:cNvSpPr/>
      </dsp:nvSpPr>
      <dsp:spPr>
        <a:xfrm rot="10800000">
          <a:off x="499457" y="2252566"/>
          <a:ext cx="1409099" cy="57813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942" tIns="30480" rIns="56896" bIns="30480" numCol="1" spcCol="1270" anchor="ctr" anchorCtr="0">
          <a:noAutofit/>
        </a:bodyPr>
        <a:lstStyle/>
        <a:p>
          <a:pPr lvl="0" algn="ctr" defTabSz="355600">
            <a:lnSpc>
              <a:spcPct val="90000"/>
            </a:lnSpc>
            <a:spcBef>
              <a:spcPct val="0"/>
            </a:spcBef>
            <a:spcAft>
              <a:spcPct val="35000"/>
            </a:spcAft>
          </a:pPr>
          <a:r>
            <a:rPr lang="es-ES" sz="800" kern="1200" dirty="0" smtClean="0"/>
            <a:t>KONPETENTZIA PROFESIONALA EGIAZTATU ETA ERREGISTRATZEA</a:t>
          </a:r>
          <a:endParaRPr lang="es-ES" sz="800" kern="1200" dirty="0"/>
        </a:p>
      </dsp:txBody>
      <dsp:txXfrm rot="10800000">
        <a:off x="643991" y="2252566"/>
        <a:ext cx="1264565" cy="578137"/>
      </dsp:txXfrm>
    </dsp:sp>
    <dsp:sp modelId="{B3F03FBD-6AEC-4655-8556-8F50BC725BD1}">
      <dsp:nvSpPr>
        <dsp:cNvPr id="0" name=""/>
        <dsp:cNvSpPr/>
      </dsp:nvSpPr>
      <dsp:spPr>
        <a:xfrm>
          <a:off x="210389" y="2252566"/>
          <a:ext cx="578137" cy="578137"/>
        </a:xfrm>
        <a:prstGeom prst="ellipse">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BC56E39-667D-4479-9EC0-5200A6A2634B}" type="datetimeFigureOut">
              <a:rPr lang="es-ES" smtClean="0"/>
              <a:t>20/04/2021</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931F7C8-DC04-43B2-AAD5-D090EDE9D045}" type="slidenum">
              <a:rPr lang="es-ES" smtClean="0"/>
              <a:t>‹Nº›</a:t>
            </a:fld>
            <a:endParaRPr lang="es-ES"/>
          </a:p>
        </p:txBody>
      </p:sp>
    </p:spTree>
    <p:extLst>
      <p:ext uri="{BB962C8B-B14F-4D97-AF65-F5344CB8AC3E}">
        <p14:creationId xmlns:p14="http://schemas.microsoft.com/office/powerpoint/2010/main" val="2471690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931F7C8-DC04-43B2-AAD5-D090EDE9D045}" type="slidenum">
              <a:rPr lang="es-ES" smtClean="0"/>
              <a:t>16</a:t>
            </a:fld>
            <a:endParaRPr lang="es-ES"/>
          </a:p>
        </p:txBody>
      </p:sp>
    </p:spTree>
    <p:extLst>
      <p:ext uri="{BB962C8B-B14F-4D97-AF65-F5344CB8AC3E}">
        <p14:creationId xmlns:p14="http://schemas.microsoft.com/office/powerpoint/2010/main" val="244150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931F7C8-DC04-43B2-AAD5-D090EDE9D045}" type="slidenum">
              <a:rPr lang="es-ES" smtClean="0"/>
              <a:t>19</a:t>
            </a:fld>
            <a:endParaRPr lang="es-ES"/>
          </a:p>
        </p:txBody>
      </p:sp>
    </p:spTree>
    <p:extLst>
      <p:ext uri="{BB962C8B-B14F-4D97-AF65-F5344CB8AC3E}">
        <p14:creationId xmlns:p14="http://schemas.microsoft.com/office/powerpoint/2010/main" val="389094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0303AE9B-4FD0-4913-8311-8C9F8CB9B0AE}" type="datetimeFigureOut">
              <a:rPr lang="es-ES" smtClean="0"/>
              <a:t>20/04/2021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400601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303AE9B-4FD0-4913-8311-8C9F8CB9B0AE}" type="datetimeFigureOut">
              <a:rPr lang="es-ES" smtClean="0"/>
              <a:t>20/04/2021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163100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303AE9B-4FD0-4913-8311-8C9F8CB9B0AE}" type="datetimeFigureOut">
              <a:rPr lang="es-ES" smtClean="0"/>
              <a:t>20/04/2021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209622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303AE9B-4FD0-4913-8311-8C9F8CB9B0AE}" type="datetimeFigureOut">
              <a:rPr lang="es-ES" smtClean="0"/>
              <a:t>20/04/2021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2552894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303AE9B-4FD0-4913-8311-8C9F8CB9B0AE}" type="datetimeFigureOut">
              <a:rPr lang="es-ES" smtClean="0"/>
              <a:t>20/04/2021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120172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8" name="Date Placeholder 7"/>
          <p:cNvSpPr>
            <a:spLocks noGrp="1"/>
          </p:cNvSpPr>
          <p:nvPr>
            <p:ph type="dt" sz="half" idx="10"/>
          </p:nvPr>
        </p:nvSpPr>
        <p:spPr/>
        <p:txBody>
          <a:bodyPr/>
          <a:lstStyle/>
          <a:p>
            <a:fld id="{0303AE9B-4FD0-4913-8311-8C9F8CB9B0AE}" type="datetimeFigureOut">
              <a:rPr lang="es-ES" smtClean="0"/>
              <a:t>20/04/2021</a:t>
            </a:fld>
            <a:endParaRPr lang="es-ES"/>
          </a:p>
        </p:txBody>
      </p:sp>
      <p:sp>
        <p:nvSpPr>
          <p:cNvPr id="9" name="Footer Placeholder 8"/>
          <p:cNvSpPr>
            <a:spLocks noGrp="1"/>
          </p:cNvSpPr>
          <p:nvPr>
            <p:ph type="ftr" sz="quarter" idx="11"/>
          </p:nvPr>
        </p:nvSpPr>
        <p:spPr/>
        <p:txBody>
          <a:bodyPr/>
          <a:lstStyle/>
          <a:p>
            <a:endParaRPr lang="es-ES"/>
          </a:p>
        </p:txBody>
      </p:sp>
      <p:sp>
        <p:nvSpPr>
          <p:cNvPr id="10" name="Slide Number Placeholder 9"/>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337087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Date Placeholder 1"/>
          <p:cNvSpPr>
            <a:spLocks noGrp="1"/>
          </p:cNvSpPr>
          <p:nvPr>
            <p:ph type="dt" sz="half" idx="10"/>
          </p:nvPr>
        </p:nvSpPr>
        <p:spPr/>
        <p:txBody>
          <a:bodyPr/>
          <a:lstStyle/>
          <a:p>
            <a:fld id="{0303AE9B-4FD0-4913-8311-8C9F8CB9B0AE}" type="datetimeFigureOut">
              <a:rPr lang="es-ES" smtClean="0"/>
              <a:t>20/04/2021</a:t>
            </a:fld>
            <a:endParaRPr lang="es-ES"/>
          </a:p>
        </p:txBody>
      </p:sp>
      <p:sp>
        <p:nvSpPr>
          <p:cNvPr id="11" name="Footer Placeholder 10"/>
          <p:cNvSpPr>
            <a:spLocks noGrp="1"/>
          </p:cNvSpPr>
          <p:nvPr>
            <p:ph type="ftr" sz="quarter" idx="11"/>
          </p:nvPr>
        </p:nvSpPr>
        <p:spPr/>
        <p:txBody>
          <a:bodyPr/>
          <a:lstStyle/>
          <a:p>
            <a:endParaRPr lang="es-ES"/>
          </a:p>
        </p:txBody>
      </p:sp>
      <p:sp>
        <p:nvSpPr>
          <p:cNvPr id="12" name="Slide Number Placeholder 11"/>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252975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2" name="Date Placeholder 1"/>
          <p:cNvSpPr>
            <a:spLocks noGrp="1"/>
          </p:cNvSpPr>
          <p:nvPr>
            <p:ph type="dt" sz="half" idx="10"/>
          </p:nvPr>
        </p:nvSpPr>
        <p:spPr/>
        <p:txBody>
          <a:bodyPr/>
          <a:lstStyle/>
          <a:p>
            <a:fld id="{0303AE9B-4FD0-4913-8311-8C9F8CB9B0AE}" type="datetimeFigureOut">
              <a:rPr lang="es-ES" smtClean="0"/>
              <a:t>20/04/2021</a:t>
            </a:fld>
            <a:endParaRPr lang="es-ES"/>
          </a:p>
        </p:txBody>
      </p:sp>
      <p:sp>
        <p:nvSpPr>
          <p:cNvPr id="7" name="Footer Placeholder 6"/>
          <p:cNvSpPr>
            <a:spLocks noGrp="1"/>
          </p:cNvSpPr>
          <p:nvPr>
            <p:ph type="ftr" sz="quarter" idx="11"/>
          </p:nvPr>
        </p:nvSpPr>
        <p:spPr/>
        <p:txBody>
          <a:bodyPr/>
          <a:lstStyle/>
          <a:p>
            <a:endParaRPr lang="es-ES"/>
          </a:p>
        </p:txBody>
      </p:sp>
      <p:sp>
        <p:nvSpPr>
          <p:cNvPr id="8" name="Slide Number Placeholder 7"/>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1400138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303AE9B-4FD0-4913-8311-8C9F8CB9B0AE}" type="datetimeFigureOut">
              <a:rPr lang="es-ES" smtClean="0"/>
              <a:t>20/04/2021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134539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8" name="Date Placeholder 7"/>
          <p:cNvSpPr>
            <a:spLocks noGrp="1"/>
          </p:cNvSpPr>
          <p:nvPr>
            <p:ph type="dt" sz="half" idx="10"/>
          </p:nvPr>
        </p:nvSpPr>
        <p:spPr/>
        <p:txBody>
          <a:bodyPr/>
          <a:lstStyle/>
          <a:p>
            <a:fld id="{0303AE9B-4FD0-4913-8311-8C9F8CB9B0AE}" type="datetimeFigureOut">
              <a:rPr lang="es-ES" smtClean="0"/>
              <a:t>20/04/2021</a:t>
            </a:fld>
            <a:endParaRPr lang="es-ES"/>
          </a:p>
        </p:txBody>
      </p:sp>
      <p:sp>
        <p:nvSpPr>
          <p:cNvPr id="9" name="Footer Placeholder 8"/>
          <p:cNvSpPr>
            <a:spLocks noGrp="1"/>
          </p:cNvSpPr>
          <p:nvPr>
            <p:ph type="ftr" sz="quarter" idx="11"/>
          </p:nvPr>
        </p:nvSpPr>
        <p:spPr/>
        <p:txBody>
          <a:bodyPr/>
          <a:lstStyle/>
          <a:p>
            <a:endParaRPr lang="es-ES"/>
          </a:p>
        </p:txBody>
      </p:sp>
      <p:sp>
        <p:nvSpPr>
          <p:cNvPr id="10" name="Slide Number Placeholder 9"/>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23757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8" name="Date Placeholder 7"/>
          <p:cNvSpPr>
            <a:spLocks noGrp="1"/>
          </p:cNvSpPr>
          <p:nvPr>
            <p:ph type="dt" sz="half" idx="10"/>
          </p:nvPr>
        </p:nvSpPr>
        <p:spPr/>
        <p:txBody>
          <a:bodyPr/>
          <a:lstStyle/>
          <a:p>
            <a:fld id="{0303AE9B-4FD0-4913-8311-8C9F8CB9B0AE}" type="datetimeFigureOut">
              <a:rPr lang="es-ES" smtClean="0"/>
              <a:t>20/04/2021</a:t>
            </a:fld>
            <a:endParaRPr lang="es-ES"/>
          </a:p>
        </p:txBody>
      </p:sp>
      <p:sp>
        <p:nvSpPr>
          <p:cNvPr id="9" name="Footer Placeholder 8"/>
          <p:cNvSpPr>
            <a:spLocks noGrp="1"/>
          </p:cNvSpPr>
          <p:nvPr>
            <p:ph type="ftr" sz="quarter" idx="11"/>
          </p:nvPr>
        </p:nvSpPr>
        <p:spPr>
          <a:xfrm>
            <a:off x="3499101" y="6356350"/>
            <a:ext cx="5911517" cy="365125"/>
          </a:xfrm>
        </p:spPr>
        <p:txBody>
          <a:bodyPr/>
          <a:lstStyle/>
          <a:p>
            <a:endParaRPr lang="es-ES"/>
          </a:p>
        </p:txBody>
      </p:sp>
      <p:sp>
        <p:nvSpPr>
          <p:cNvPr id="10" name="Slide Number Placeholder 9"/>
          <p:cNvSpPr>
            <a:spLocks noGrp="1"/>
          </p:cNvSpPr>
          <p:nvPr>
            <p:ph type="sldNum" sz="quarter" idx="12"/>
          </p:nvPr>
        </p:nvSpPr>
        <p:spPr/>
        <p:txBody>
          <a:bodyPr/>
          <a:lstStyle/>
          <a:p>
            <a:fld id="{A9E192F2-A23F-4EDF-9172-B47E1EFCB101}" type="slidenum">
              <a:rPr lang="es-ES" smtClean="0"/>
              <a:t>‹Nº›</a:t>
            </a:fld>
            <a:endParaRPr lang="es-ES"/>
          </a:p>
        </p:txBody>
      </p:sp>
    </p:spTree>
    <p:extLst>
      <p:ext uri="{BB962C8B-B14F-4D97-AF65-F5344CB8AC3E}">
        <p14:creationId xmlns:p14="http://schemas.microsoft.com/office/powerpoint/2010/main" val="3740236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303AE9B-4FD0-4913-8311-8C9F8CB9B0AE}" type="datetimeFigureOut">
              <a:rPr lang="es-ES" smtClean="0"/>
              <a:t>20/04/2021</a:t>
            </a:fld>
            <a:endParaRPr lang="es-E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A9E192F2-A23F-4EDF-9172-B47E1EFCB101}" type="slidenum">
              <a:rPr lang="es-ES" smtClean="0"/>
              <a:t>‹Nº›</a:t>
            </a:fld>
            <a:endParaRPr lang="es-ES"/>
          </a:p>
        </p:txBody>
      </p:sp>
    </p:spTree>
    <p:extLst>
      <p:ext uri="{BB962C8B-B14F-4D97-AF65-F5344CB8AC3E}">
        <p14:creationId xmlns:p14="http://schemas.microsoft.com/office/powerpoint/2010/main" val="28755328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odofp.es/inicio.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educacionyfp.gob.es/fpadistancia/oferta-formativa/oferta-formativa-ciclos.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odofp.es/pruebas-convalidacione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uskadi.eus/gobierno-vasco/departamento-educac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euskadi.eus/gobierno-vasco/fp-educacio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euskadi.eus/equivalencias-de-titulos-y-estudios-no-universitarios/web01-a3hakade/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lanbide.euskadi.eus/inicio-lanbid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pps.lanbide.euskadi.net/apps/CE_FAMILIAS?LG=C&amp;ML=FORMEN21&amp;MS=Fe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ivac-eei.eus/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pps.lanbide.euskadi.net/apps/CE_DETALLE_CERTIFICADO?LG=C&amp;ML=FORMEN21&amp;MS=Feaba&amp;IDCE=FMEH0109&amp;SVSG=N&amp;IDUS=&amp;ORGN=LG%3DC|ML%3DFORMEN21|MS%3DFeab|IDFA%3DFME|IDAR%3DFMEH"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pps.lanbide.euskadi.net/apps/CE_TITULACIONES?LG=C&amp;ML=FORMEN21&amp;MS=Feaba&amp;IDTI=FME201&amp;SVSG=N&amp;IDUS=" TargetMode="Externa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ivac-eei.eus/upload/cf/documentos/53/fme_t_mec_dcb_c.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pps.lanbide.euskadi.net/apps/CE_DETALLE_CERTIFICADO?LG=C&amp;ML=FORMEN21&amp;MS=Feaba&amp;IDCE=ENAE0408&amp;SVSG=N&amp;IDUS=&amp;ORGN=LG%3DC|ML%3DFORMEN21|MS%3DFeab|IDFA%3DENA|IDAR%3DENA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sepe.es/HomeSepe/que-es-el-sepe/observatori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ne.es/dyngs/INEbase/es/operacion.htm?c=Estadistica_C&amp;cid=1254736177033&amp;menu=ultiDatos&amp;idp=125473597661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pps.lanbide.euskadi.net/apps/EM_CONTROL_ACCESO?LG=C&amp;ML=EMPMEN1&amp;MS=Ba"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ehlabe.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ehu.eus/documents/1940628/13399915/ciclos+formativos.y+rama+conocimiento+2020.pdf/adaf6687-a377-5d01-8bd0-46f8f4c27053?t=1580214091000" TargetMode="External"/><Relationship Id="rId2" Type="http://schemas.openxmlformats.org/officeDocument/2006/relationships/hyperlink" Target="https://www.ehu.eus/es/web/sarrera-acceso/prueba-acceso-universidad/parametros-ponderacio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vac-eei.eus/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ivap.euskadi.eus/empleo-ivap/" TargetMode="External"/><Relationship Id="rId2" Type="http://schemas.openxmlformats.org/officeDocument/2006/relationships/hyperlink" Target="https://www.euskadi.eus/empleo-publico/"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uroguidance-spain.educacionyfp.gob.es/inicio.html"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fpbide.com/es/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ducaweb.com/publicaciones/monografico/2019/orientacion-academica-profesional-inclusion-socia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hyperlink" Target="https://blogsaverroes.juntadeandalucia.es/orientadelegacionmalaga/orienta-steam/" TargetMode="External"/><Relationship Id="rId1" Type="http://schemas.openxmlformats.org/officeDocument/2006/relationships/slideLayout" Target="../slideLayouts/slideLayout2.xml"/><Relationship Id="rId6" Type="http://schemas.openxmlformats.org/officeDocument/2006/relationships/hyperlink" Target="https://drive.google.com/file/d/0B5FnnreeAOoEYjY0ZmQyODMtNmFhMi00ZGJkLWFiNGUtMzZmNzA1ZjBlYjM2/view" TargetMode="External"/><Relationship Id="rId5" Type="http://schemas.openxmlformats.org/officeDocument/2006/relationships/image" Target="../media/image33.png"/><Relationship Id="rId4" Type="http://schemas.openxmlformats.org/officeDocument/2006/relationships/hyperlink" Target="https://www.emakunde.euskadi.eus/contenidos/informacion/proyecto_nahiko_formacion/es_def/adjuntos/2007.03.26.sara.acu%C3%B1a.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eneroikuspegialanbideheziketan.wordpress.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vac-eei.eus/es/familias-profesionales/instalacion-y-mantenimiento-ima.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ivac-eei.eus/es/reconocimiento-aprendizajes/"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incual.mecd.es/bd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vac-eei.eus/es/modalidades-de-ofert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vac-eei.eus/es/familias-profesionales/administracion-y-gestion-adg.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vac-eei.eus/es/familias-profesionales/electricidad-y-electronica-ele/ciclos-formativos/tecnico-superior-en-sistemas-de-telecomunicaciones-e-informaticos.html"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RECURSOS PARA LA ORIENTACIÓN EN FP</a:t>
            </a:r>
          </a:p>
        </p:txBody>
      </p:sp>
      <p:sp>
        <p:nvSpPr>
          <p:cNvPr id="3" name="Subtítulo 2"/>
          <p:cNvSpPr>
            <a:spLocks noGrp="1"/>
          </p:cNvSpPr>
          <p:nvPr>
            <p:ph type="subTitle" idx="1"/>
          </p:nvPr>
        </p:nvSpPr>
        <p:spPr>
          <a:xfrm>
            <a:off x="801077" y="5153823"/>
            <a:ext cx="7315200" cy="473254"/>
          </a:xfrm>
        </p:spPr>
        <p:txBody>
          <a:bodyPr/>
          <a:lstStyle/>
          <a:p>
            <a:r>
              <a:rPr lang="es-ES" dirty="0"/>
              <a:t>MIREN EZKURDIA .ORIENTADORA DE FP. CURSO 2020/2021</a:t>
            </a:r>
          </a:p>
        </p:txBody>
      </p:sp>
      <p:pic>
        <p:nvPicPr>
          <p:cNvPr id="4"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9411" y="1081453"/>
            <a:ext cx="2020821" cy="1059953"/>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9838592" y="2751992"/>
            <a:ext cx="1797538" cy="940776"/>
          </a:xfrm>
          <a:prstGeom prst="rect">
            <a:avLst/>
          </a:prstGeom>
          <a:noFill/>
          <a:ln>
            <a:noFill/>
          </a:ln>
        </p:spPr>
      </p:pic>
    </p:spTree>
    <p:extLst>
      <p:ext uri="{BB962C8B-B14F-4D97-AF65-F5344CB8AC3E}">
        <p14:creationId xmlns:p14="http://schemas.microsoft.com/office/powerpoint/2010/main" val="3419708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TODO FP</a:t>
            </a:r>
            <a:br>
              <a:rPr lang="es-ES" dirty="0" smtClean="0"/>
            </a:br>
            <a:r>
              <a:rPr lang="es-ES" dirty="0" smtClean="0"/>
              <a:t>ESTADO ESPAÑOL</a:t>
            </a:r>
            <a:endParaRPr lang="es-ES" dirty="0"/>
          </a:p>
        </p:txBody>
      </p:sp>
      <p:pic>
        <p:nvPicPr>
          <p:cNvPr id="4" name="Marcador de contenido 3">
            <a:hlinkClick r:id="rId2"/>
          </p:cNvPr>
          <p:cNvPicPr>
            <a:picLocks noGrp="1" noChangeAspect="1"/>
          </p:cNvPicPr>
          <p:nvPr>
            <p:ph idx="1"/>
          </p:nvPr>
        </p:nvPicPr>
        <p:blipFill rotWithShape="1">
          <a:blip r:embed="rId3"/>
          <a:srcRect t="9944" b="3730"/>
          <a:stretch/>
        </p:blipFill>
        <p:spPr>
          <a:xfrm>
            <a:off x="3798399" y="1380392"/>
            <a:ext cx="7315200" cy="3552094"/>
          </a:xfrm>
          <a:prstGeom prst="rect">
            <a:avLst/>
          </a:prstGeom>
        </p:spPr>
      </p:pic>
    </p:spTree>
    <p:extLst>
      <p:ext uri="{BB962C8B-B14F-4D97-AF65-F5344CB8AC3E}">
        <p14:creationId xmlns:p14="http://schemas.microsoft.com/office/powerpoint/2010/main" val="3217423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 </a:t>
            </a:r>
            <a:br>
              <a:rPr lang="es-ES" dirty="0" smtClean="0"/>
            </a:br>
            <a:r>
              <a:rPr lang="es-ES" dirty="0" smtClean="0"/>
              <a:t>A DISTANCIA</a:t>
            </a:r>
            <a:br>
              <a:rPr lang="es-ES" dirty="0" smtClean="0"/>
            </a:br>
            <a:r>
              <a:rPr lang="es-ES" dirty="0" smtClean="0"/>
              <a:t>(POR CICLOS)</a:t>
            </a:r>
            <a:endParaRPr lang="es-ES" dirty="0"/>
          </a:p>
        </p:txBody>
      </p:sp>
      <p:pic>
        <p:nvPicPr>
          <p:cNvPr id="4" name="Marcador de contenido 3">
            <a:hlinkClick r:id="rId2"/>
          </p:cNvPr>
          <p:cNvPicPr>
            <a:picLocks noGrp="1" noChangeAspect="1"/>
          </p:cNvPicPr>
          <p:nvPr>
            <p:ph idx="1"/>
          </p:nvPr>
        </p:nvPicPr>
        <p:blipFill rotWithShape="1">
          <a:blip r:embed="rId3"/>
          <a:srcRect l="27282" t="9945" r="28007" b="9072"/>
          <a:stretch/>
        </p:blipFill>
        <p:spPr>
          <a:xfrm>
            <a:off x="4484078" y="387593"/>
            <a:ext cx="6013938" cy="6127106"/>
          </a:xfrm>
          <a:prstGeom prst="rect">
            <a:avLst/>
          </a:prstGeom>
        </p:spPr>
      </p:pic>
    </p:spTree>
    <p:extLst>
      <p:ext uri="{BB962C8B-B14F-4D97-AF65-F5344CB8AC3E}">
        <p14:creationId xmlns:p14="http://schemas.microsoft.com/office/powerpoint/2010/main" val="4090161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smtClean="0"/>
              <a:t>-PRUEBAS</a:t>
            </a:r>
            <a:br>
              <a:rPr lang="es-ES" sz="2400" dirty="0" smtClean="0"/>
            </a:br>
            <a:r>
              <a:rPr lang="es-ES" sz="2400" dirty="0" smtClean="0"/>
              <a:t>-CONVALIDACIONES</a:t>
            </a:r>
            <a:br>
              <a:rPr lang="es-ES" sz="2400" dirty="0" smtClean="0"/>
            </a:br>
            <a:r>
              <a:rPr lang="es-ES" sz="2400" dirty="0" smtClean="0"/>
              <a:t>-HOMOLOGACIONES</a:t>
            </a:r>
            <a:br>
              <a:rPr lang="es-ES" sz="2400" dirty="0" smtClean="0"/>
            </a:br>
            <a:r>
              <a:rPr lang="es-ES" sz="2400" dirty="0" smtClean="0"/>
              <a:t>-EQUIVALENCIAS</a:t>
            </a:r>
            <a:endParaRPr lang="es-ES" sz="2400" dirty="0"/>
          </a:p>
        </p:txBody>
      </p:sp>
      <p:pic>
        <p:nvPicPr>
          <p:cNvPr id="4" name="Marcador de contenido 3">
            <a:hlinkClick r:id="rId2"/>
          </p:cNvPr>
          <p:cNvPicPr>
            <a:picLocks noGrp="1" noChangeAspect="1"/>
          </p:cNvPicPr>
          <p:nvPr>
            <p:ph idx="1"/>
          </p:nvPr>
        </p:nvPicPr>
        <p:blipFill rotWithShape="1">
          <a:blip r:embed="rId3"/>
          <a:srcRect t="9165" r="824" b="3747"/>
          <a:stretch/>
        </p:blipFill>
        <p:spPr>
          <a:xfrm>
            <a:off x="3780693" y="694324"/>
            <a:ext cx="7769955" cy="5460207"/>
          </a:xfrm>
          <a:prstGeom prst="rect">
            <a:avLst/>
          </a:prstGeom>
        </p:spPr>
      </p:pic>
    </p:spTree>
    <p:extLst>
      <p:ext uri="{BB962C8B-B14F-4D97-AF65-F5344CB8AC3E}">
        <p14:creationId xmlns:p14="http://schemas.microsoft.com/office/powerpoint/2010/main" val="1237458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smtClean="0"/>
              <a:t>DEPARTAMENTO DE EDUCACIÓN GOBIERNO VASCO</a:t>
            </a:r>
            <a:endParaRPr lang="es-ES" sz="2800" dirty="0"/>
          </a:p>
        </p:txBody>
      </p:sp>
      <p:sp>
        <p:nvSpPr>
          <p:cNvPr id="3" name="Marcador de contenido 2"/>
          <p:cNvSpPr>
            <a:spLocks noGrp="1"/>
          </p:cNvSpPr>
          <p:nvPr>
            <p:ph idx="1"/>
          </p:nvPr>
        </p:nvSpPr>
        <p:spPr/>
        <p:txBody>
          <a:bodyPr/>
          <a:lstStyle/>
          <a:p>
            <a:endParaRPr lang="es-ES" dirty="0"/>
          </a:p>
        </p:txBody>
      </p:sp>
      <p:pic>
        <p:nvPicPr>
          <p:cNvPr id="5" name="Imagen 4">
            <a:hlinkClick r:id="rId2"/>
          </p:cNvPr>
          <p:cNvPicPr>
            <a:picLocks noChangeAspect="1"/>
          </p:cNvPicPr>
          <p:nvPr/>
        </p:nvPicPr>
        <p:blipFill rotWithShape="1">
          <a:blip r:embed="rId3"/>
          <a:srcRect l="21236" t="11081" r="23547" b="6423"/>
          <a:stretch/>
        </p:blipFill>
        <p:spPr>
          <a:xfrm>
            <a:off x="3869268" y="742349"/>
            <a:ext cx="7315200" cy="5364158"/>
          </a:xfrm>
          <a:prstGeom prst="rect">
            <a:avLst/>
          </a:prstGeom>
        </p:spPr>
      </p:pic>
    </p:spTree>
    <p:extLst>
      <p:ext uri="{BB962C8B-B14F-4D97-AF65-F5344CB8AC3E}">
        <p14:creationId xmlns:p14="http://schemas.microsoft.com/office/powerpoint/2010/main" val="2065834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 VASCA</a:t>
            </a:r>
            <a:endParaRPr lang="es-ES" dirty="0"/>
          </a:p>
        </p:txBody>
      </p:sp>
      <p:pic>
        <p:nvPicPr>
          <p:cNvPr id="4" name="Marcador de contenido 2">
            <a:hlinkClick r:id="rId2"/>
          </p:cNvPr>
          <p:cNvPicPr>
            <a:picLocks noGrp="1" noChangeAspect="1"/>
          </p:cNvPicPr>
          <p:nvPr>
            <p:ph idx="1"/>
          </p:nvPr>
        </p:nvPicPr>
        <p:blipFill rotWithShape="1">
          <a:blip r:embed="rId3"/>
          <a:srcRect t="9944" r="2886" b="17192"/>
          <a:stretch/>
        </p:blipFill>
        <p:spPr>
          <a:xfrm>
            <a:off x="3842360" y="1494693"/>
            <a:ext cx="7930539" cy="4132622"/>
          </a:xfrm>
          <a:prstGeom prst="rect">
            <a:avLst/>
          </a:prstGeom>
        </p:spPr>
      </p:pic>
    </p:spTree>
    <p:extLst>
      <p:ext uri="{BB962C8B-B14F-4D97-AF65-F5344CB8AC3E}">
        <p14:creationId xmlns:p14="http://schemas.microsoft.com/office/powerpoint/2010/main" val="3522742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fontAlgn="base"/>
            <a:r>
              <a:rPr lang="es-ES" b="1" dirty="0"/>
              <a:t>Equivalencias de títulos y estudios no universitarios</a:t>
            </a:r>
          </a:p>
        </p:txBody>
      </p:sp>
      <p:sp>
        <p:nvSpPr>
          <p:cNvPr id="8" name="Rectángulo 7"/>
          <p:cNvSpPr/>
          <p:nvPr/>
        </p:nvSpPr>
        <p:spPr>
          <a:xfrm>
            <a:off x="385397" y="6106191"/>
            <a:ext cx="11614638" cy="523220"/>
          </a:xfrm>
          <a:prstGeom prst="rect">
            <a:avLst/>
          </a:prstGeom>
        </p:spPr>
        <p:txBody>
          <a:bodyPr wrap="square">
            <a:spAutoFit/>
          </a:bodyPr>
          <a:lstStyle/>
          <a:p>
            <a:r>
              <a:rPr lang="es-ES" sz="1400" dirty="0" smtClean="0"/>
              <a:t>En lace al cuadro de equivalencias</a:t>
            </a:r>
            <a:r>
              <a:rPr lang="es-ES" sz="1400" dirty="0"/>
              <a:t>: https://www.euskadi.eus/contenidos/informacion/inn_ord_equivalencias/es_def/adjuntos/equivalencias_titulos_estudios_cuadro_c.pdf</a:t>
            </a:r>
          </a:p>
        </p:txBody>
      </p:sp>
      <p:pic>
        <p:nvPicPr>
          <p:cNvPr id="3" name="Imagen 2">
            <a:hlinkClick r:id="rId2"/>
          </p:cNvPr>
          <p:cNvPicPr>
            <a:picLocks noChangeAspect="1"/>
          </p:cNvPicPr>
          <p:nvPr/>
        </p:nvPicPr>
        <p:blipFill rotWithShape="1">
          <a:blip r:embed="rId3"/>
          <a:srcRect l="20965" t="14045" r="21529" b="16755"/>
          <a:stretch/>
        </p:blipFill>
        <p:spPr>
          <a:xfrm>
            <a:off x="3833445" y="860245"/>
            <a:ext cx="7016261" cy="4749247"/>
          </a:xfrm>
          <a:prstGeom prst="rect">
            <a:avLst/>
          </a:prstGeom>
        </p:spPr>
      </p:pic>
    </p:spTree>
    <p:extLst>
      <p:ext uri="{BB962C8B-B14F-4D97-AF65-F5344CB8AC3E}">
        <p14:creationId xmlns:p14="http://schemas.microsoft.com/office/powerpoint/2010/main" val="2092411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hlinkClick r:id="rId3"/>
          </p:cNvPr>
          <p:cNvPicPr>
            <a:picLocks noChangeAspect="1"/>
          </p:cNvPicPr>
          <p:nvPr/>
        </p:nvPicPr>
        <p:blipFill rotWithShape="1">
          <a:blip r:embed="rId4"/>
          <a:srcRect t="10063" r="1569" b="67406"/>
          <a:stretch/>
        </p:blipFill>
        <p:spPr>
          <a:xfrm>
            <a:off x="3697702" y="3643672"/>
            <a:ext cx="7723506" cy="994462"/>
          </a:xfrm>
          <a:prstGeom prst="rect">
            <a:avLst/>
          </a:prstGeom>
        </p:spPr>
      </p:pic>
      <p:sp>
        <p:nvSpPr>
          <p:cNvPr id="2" name="Título 1"/>
          <p:cNvSpPr>
            <a:spLocks noGrp="1"/>
          </p:cNvSpPr>
          <p:nvPr>
            <p:ph type="title"/>
          </p:nvPr>
        </p:nvSpPr>
        <p:spPr/>
        <p:txBody>
          <a:bodyPr/>
          <a:lstStyle/>
          <a:p>
            <a:r>
              <a:rPr lang="es-ES" dirty="0" smtClean="0"/>
              <a:t>LANBIDE</a:t>
            </a:r>
            <a:endParaRPr lang="es-ES" dirty="0"/>
          </a:p>
        </p:txBody>
      </p:sp>
    </p:spTree>
    <p:extLst>
      <p:ext uri="{BB962C8B-B14F-4D97-AF65-F5344CB8AC3E}">
        <p14:creationId xmlns:p14="http://schemas.microsoft.com/office/powerpoint/2010/main" val="2299918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2918" y="1123837"/>
            <a:ext cx="3105743" cy="4601183"/>
          </a:xfrm>
        </p:spPr>
        <p:txBody>
          <a:bodyPr>
            <a:normAutofit/>
          </a:bodyPr>
          <a:lstStyle/>
          <a:p>
            <a:r>
              <a:rPr lang="es-ES" sz="2400" dirty="0" smtClean="0"/>
              <a:t>CERTIFICADOS DE PROFESIONALIDAD.</a:t>
            </a:r>
            <a:br>
              <a:rPr lang="es-ES" sz="2400" dirty="0" smtClean="0"/>
            </a:br>
            <a:r>
              <a:rPr lang="es-ES" sz="2400" dirty="0" smtClean="0"/>
              <a:t/>
            </a:r>
            <a:br>
              <a:rPr lang="es-ES" sz="2400" dirty="0" smtClean="0"/>
            </a:br>
            <a:r>
              <a:rPr lang="es-ES" sz="2400" dirty="0" smtClean="0"/>
              <a:t>Listado de Familias</a:t>
            </a:r>
            <a:br>
              <a:rPr lang="es-ES" sz="2400" dirty="0" smtClean="0"/>
            </a:br>
            <a:r>
              <a:rPr lang="es-ES" sz="2400" dirty="0" smtClean="0"/>
              <a:t>Buscador de CP, UF..</a:t>
            </a:r>
            <a:br>
              <a:rPr lang="es-ES" sz="2400" dirty="0" smtClean="0"/>
            </a:br>
            <a:endParaRPr lang="es-ES" sz="2400" dirty="0"/>
          </a:p>
        </p:txBody>
      </p:sp>
      <p:pic>
        <p:nvPicPr>
          <p:cNvPr id="5" name="Marcador de contenido 4">
            <a:hlinkClick r:id="rId2"/>
          </p:cNvPr>
          <p:cNvPicPr>
            <a:picLocks noGrp="1" noChangeAspect="1"/>
          </p:cNvPicPr>
          <p:nvPr>
            <p:ph idx="1"/>
          </p:nvPr>
        </p:nvPicPr>
        <p:blipFill rotWithShape="1">
          <a:blip r:embed="rId3"/>
          <a:srcRect l="27883" t="9944" r="27646" b="4585"/>
          <a:stretch/>
        </p:blipFill>
        <p:spPr>
          <a:xfrm>
            <a:off x="4791808" y="629006"/>
            <a:ext cx="5037992" cy="5446479"/>
          </a:xfrm>
          <a:prstGeom prst="rect">
            <a:avLst/>
          </a:prstGeom>
        </p:spPr>
      </p:pic>
    </p:spTree>
    <p:extLst>
      <p:ext uri="{BB962C8B-B14F-4D97-AF65-F5344CB8AC3E}">
        <p14:creationId xmlns:p14="http://schemas.microsoft.com/office/powerpoint/2010/main" val="477445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a:t>CERTIFICADOS DE </a:t>
            </a:r>
            <a:r>
              <a:rPr lang="es-ES" sz="2400" dirty="0" smtClean="0"/>
              <a:t>PROFESIONALIDAD</a:t>
            </a:r>
            <a:br>
              <a:rPr lang="es-ES" sz="2400" dirty="0" smtClean="0"/>
            </a:br>
            <a:r>
              <a:rPr lang="es-ES" sz="2400" dirty="0" smtClean="0"/>
              <a:t/>
            </a:r>
            <a:br>
              <a:rPr lang="es-ES" sz="2400" dirty="0" smtClean="0"/>
            </a:br>
            <a:r>
              <a:rPr lang="es-ES" sz="2400" dirty="0" smtClean="0"/>
              <a:t>Ficha resumen </a:t>
            </a:r>
            <a:br>
              <a:rPr lang="es-ES" sz="2400" dirty="0" smtClean="0"/>
            </a:br>
            <a:r>
              <a:rPr lang="es-ES" sz="2400" dirty="0" smtClean="0"/>
              <a:t>Requisitos</a:t>
            </a:r>
            <a:br>
              <a:rPr lang="es-ES" sz="2400" dirty="0" smtClean="0"/>
            </a:br>
            <a:r>
              <a:rPr lang="es-ES" sz="2400" dirty="0" smtClean="0"/>
              <a:t>Cursos y centros</a:t>
            </a:r>
            <a:br>
              <a:rPr lang="es-ES" sz="2400" dirty="0" smtClean="0"/>
            </a:br>
            <a:r>
              <a:rPr lang="es-ES" sz="2400" dirty="0" smtClean="0"/>
              <a:t>Ciclos Formativos</a:t>
            </a:r>
            <a:br>
              <a:rPr lang="es-ES" sz="2400" dirty="0" smtClean="0"/>
            </a:br>
            <a:r>
              <a:rPr lang="es-ES" sz="2400" dirty="0" smtClean="0"/>
              <a:t>Ocupaciones</a:t>
            </a:r>
            <a:endParaRPr lang="es-ES" sz="2400" dirty="0"/>
          </a:p>
        </p:txBody>
      </p:sp>
      <p:pic>
        <p:nvPicPr>
          <p:cNvPr id="4" name="Marcador de contenido 3"/>
          <p:cNvPicPr>
            <a:picLocks noGrp="1" noChangeAspect="1"/>
          </p:cNvPicPr>
          <p:nvPr>
            <p:ph idx="1"/>
          </p:nvPr>
        </p:nvPicPr>
        <p:blipFill rotWithShape="1">
          <a:blip r:embed="rId2"/>
          <a:srcRect l="25118" t="9517" r="28007" b="5012"/>
          <a:stretch/>
        </p:blipFill>
        <p:spPr>
          <a:xfrm>
            <a:off x="4360985" y="597877"/>
            <a:ext cx="5905793" cy="6057225"/>
          </a:xfrm>
          <a:prstGeom prst="rect">
            <a:avLst/>
          </a:prstGeom>
        </p:spPr>
      </p:pic>
    </p:spTree>
    <p:extLst>
      <p:ext uri="{BB962C8B-B14F-4D97-AF65-F5344CB8AC3E}">
        <p14:creationId xmlns:p14="http://schemas.microsoft.com/office/powerpoint/2010/main" val="3790078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s-ES" dirty="0" smtClean="0"/>
              <a:t>FICHA RESUMEN</a:t>
            </a:r>
            <a:endParaRPr lang="es-ES"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7501" t="17840" r="18660" b="5439"/>
          <a:stretch/>
        </p:blipFill>
        <p:spPr bwMode="auto">
          <a:xfrm>
            <a:off x="3864425" y="618685"/>
            <a:ext cx="7587345" cy="512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180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tipo de IVAC-EE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822" y="2403426"/>
            <a:ext cx="7382608" cy="1372694"/>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4"/>
          <p:cNvSpPr>
            <a:spLocks noGrp="1"/>
          </p:cNvSpPr>
          <p:nvPr>
            <p:ph type="title"/>
          </p:nvPr>
        </p:nvSpPr>
        <p:spPr/>
        <p:txBody>
          <a:bodyPr/>
          <a:lstStyle/>
          <a:p>
            <a:r>
              <a:rPr lang="es-ES" dirty="0" smtClean="0"/>
              <a:t>     IVAC</a:t>
            </a:r>
            <a:r>
              <a:rPr lang="es-ES" dirty="0"/>
              <a:t>-</a:t>
            </a:r>
            <a:r>
              <a:rPr lang="es-ES" dirty="0" smtClean="0"/>
              <a:t>EEI</a:t>
            </a:r>
            <a:br>
              <a:rPr lang="es-ES" dirty="0" smtClean="0"/>
            </a:br>
            <a:r>
              <a:rPr lang="es-ES" dirty="0" smtClean="0"/>
              <a:t>    EUSKADI</a:t>
            </a:r>
            <a:endParaRPr lang="es-ES" dirty="0"/>
          </a:p>
        </p:txBody>
      </p:sp>
    </p:spTree>
    <p:extLst>
      <p:ext uri="{BB962C8B-B14F-4D97-AF65-F5344CB8AC3E}">
        <p14:creationId xmlns:p14="http://schemas.microsoft.com/office/powerpoint/2010/main" val="2674617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a:t>CONVALIDACIÓN UNIDADES DE COMPETENCIA CP </a:t>
            </a:r>
            <a:br>
              <a:rPr lang="es-ES" sz="2400" dirty="0"/>
            </a:br>
            <a:r>
              <a:rPr lang="es-ES" sz="2400" dirty="0"/>
              <a:t>Y MODULOS PROFESIONALES CICLOS FP</a:t>
            </a:r>
          </a:p>
        </p:txBody>
      </p:sp>
      <p:sp>
        <p:nvSpPr>
          <p:cNvPr id="5" name="Marcador de contenido 4"/>
          <p:cNvSpPr>
            <a:spLocks noGrp="1"/>
          </p:cNvSpPr>
          <p:nvPr>
            <p:ph idx="1"/>
          </p:nvPr>
        </p:nvSpPr>
        <p:spPr/>
        <p:txBody>
          <a:bodyPr/>
          <a:lstStyle/>
          <a:p>
            <a:endParaRPr lang="es-ES"/>
          </a:p>
        </p:txBody>
      </p:sp>
      <p:pic>
        <p:nvPicPr>
          <p:cNvPr id="6" name="Imagen 5">
            <a:hlinkClick r:id="rId2"/>
          </p:cNvPr>
          <p:cNvPicPr>
            <a:picLocks noChangeAspect="1"/>
          </p:cNvPicPr>
          <p:nvPr/>
        </p:nvPicPr>
        <p:blipFill rotWithShape="1">
          <a:blip r:embed="rId3"/>
          <a:srcRect l="23311" t="13259" r="23648" b="6747"/>
          <a:stretch/>
        </p:blipFill>
        <p:spPr>
          <a:xfrm>
            <a:off x="3869268" y="597269"/>
            <a:ext cx="6665211" cy="5654317"/>
          </a:xfrm>
          <a:prstGeom prst="rect">
            <a:avLst/>
          </a:prstGeom>
        </p:spPr>
      </p:pic>
    </p:spTree>
    <p:extLst>
      <p:ext uri="{BB962C8B-B14F-4D97-AF65-F5344CB8AC3E}">
        <p14:creationId xmlns:p14="http://schemas.microsoft.com/office/powerpoint/2010/main" val="2966051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a:t>CONVALIDACIÓN UNIDADES DE COMPETENCIA CP </a:t>
            </a:r>
            <a:br>
              <a:rPr lang="es-ES" sz="2800" dirty="0"/>
            </a:br>
            <a:r>
              <a:rPr lang="es-ES" sz="2800" dirty="0"/>
              <a:t>Y MODULOS PROFESIONALES CICLOS FP</a:t>
            </a:r>
          </a:p>
        </p:txBody>
      </p:sp>
      <p:pic>
        <p:nvPicPr>
          <p:cNvPr id="4" name="Marcador de contenido 3">
            <a:hlinkClick r:id="rId2"/>
          </p:cNvPr>
          <p:cNvPicPr>
            <a:picLocks noGrp="1" noChangeAspect="1"/>
          </p:cNvPicPr>
          <p:nvPr>
            <p:ph sz="half" idx="1"/>
          </p:nvPr>
        </p:nvPicPr>
        <p:blipFill rotWithShape="1">
          <a:blip r:embed="rId3"/>
          <a:srcRect l="23320" t="33807" r="25572" b="29309"/>
          <a:stretch/>
        </p:blipFill>
        <p:spPr>
          <a:xfrm>
            <a:off x="3903785" y="580292"/>
            <a:ext cx="5956246" cy="2417885"/>
          </a:xfrm>
          <a:prstGeom prst="rect">
            <a:avLst/>
          </a:prstGeom>
        </p:spPr>
      </p:pic>
      <p:pic>
        <p:nvPicPr>
          <p:cNvPr id="8" name="Marcador de contenido 7">
            <a:hlinkClick r:id="rId4"/>
          </p:cNvPr>
          <p:cNvPicPr>
            <a:picLocks noGrp="1" noChangeAspect="1"/>
          </p:cNvPicPr>
          <p:nvPr>
            <p:ph sz="half" idx="2"/>
          </p:nvPr>
        </p:nvPicPr>
        <p:blipFill rotWithShape="1">
          <a:blip r:embed="rId5"/>
          <a:srcRect l="26254" t="14465" r="18084" b="9068"/>
          <a:stretch/>
        </p:blipFill>
        <p:spPr>
          <a:xfrm>
            <a:off x="4459627" y="3130917"/>
            <a:ext cx="4703883" cy="2629300"/>
          </a:xfrm>
          <a:prstGeom prst="rect">
            <a:avLst/>
          </a:prstGeom>
        </p:spPr>
      </p:pic>
      <p:sp>
        <p:nvSpPr>
          <p:cNvPr id="12" name="Rectángulo 11"/>
          <p:cNvSpPr/>
          <p:nvPr/>
        </p:nvSpPr>
        <p:spPr>
          <a:xfrm>
            <a:off x="4722406" y="5970389"/>
            <a:ext cx="4178323" cy="369332"/>
          </a:xfrm>
          <a:prstGeom prst="rect">
            <a:avLst/>
          </a:prstGeom>
        </p:spPr>
        <p:txBody>
          <a:bodyPr wrap="none">
            <a:spAutoFit/>
          </a:bodyPr>
          <a:lstStyle/>
          <a:p>
            <a:r>
              <a:rPr lang="es-ES" dirty="0"/>
              <a:t>Diseño Curricular </a:t>
            </a:r>
            <a:r>
              <a:rPr lang="es-ES" dirty="0" smtClean="0"/>
              <a:t>Base: sacado del  </a:t>
            </a:r>
            <a:r>
              <a:rPr lang="es-ES" dirty="0" err="1" smtClean="0"/>
              <a:t>ivac</a:t>
            </a:r>
            <a:r>
              <a:rPr lang="es-ES" dirty="0" smtClean="0"/>
              <a:t>/</a:t>
            </a:r>
            <a:r>
              <a:rPr lang="es-ES" dirty="0" err="1" smtClean="0"/>
              <a:t>eii</a:t>
            </a:r>
            <a:endParaRPr lang="es-ES" dirty="0"/>
          </a:p>
        </p:txBody>
      </p:sp>
    </p:spTree>
    <p:extLst>
      <p:ext uri="{BB962C8B-B14F-4D97-AF65-F5344CB8AC3E}">
        <p14:creationId xmlns:p14="http://schemas.microsoft.com/office/powerpoint/2010/main" val="4264156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a:bodyPr>
          <a:lstStyle/>
          <a:p>
            <a:r>
              <a:rPr lang="es-ES" sz="2800" dirty="0"/>
              <a:t>SALIDAS PROFESIONALES OCUPACIONES </a:t>
            </a:r>
            <a:br>
              <a:rPr lang="es-ES" sz="2800" dirty="0"/>
            </a:br>
            <a:endParaRPr lang="es-ES" sz="2800" dirty="0"/>
          </a:p>
        </p:txBody>
      </p:sp>
      <p:pic>
        <p:nvPicPr>
          <p:cNvPr id="11" name="Marcador de contenido 10">
            <a:hlinkClick r:id="rId2"/>
          </p:cNvPr>
          <p:cNvPicPr>
            <a:picLocks noGrp="1" noChangeAspect="1"/>
          </p:cNvPicPr>
          <p:nvPr>
            <p:ph idx="1"/>
          </p:nvPr>
        </p:nvPicPr>
        <p:blipFill rotWithShape="1">
          <a:blip r:embed="rId3"/>
          <a:srcRect l="31369" t="8663" r="33776" b="18688"/>
          <a:stretch/>
        </p:blipFill>
        <p:spPr>
          <a:xfrm>
            <a:off x="4668715" y="534752"/>
            <a:ext cx="5811715" cy="5648904"/>
          </a:xfrm>
          <a:prstGeom prst="rect">
            <a:avLst/>
          </a:prstGeom>
        </p:spPr>
      </p:pic>
    </p:spTree>
    <p:extLst>
      <p:ext uri="{BB962C8B-B14F-4D97-AF65-F5344CB8AC3E}">
        <p14:creationId xmlns:p14="http://schemas.microsoft.com/office/powerpoint/2010/main" val="2192645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OBSERVATORIO DE OCUPACIONES SERVICIO PÚBLICO DE EMPLEO ESTATAL (SEPE)</a:t>
            </a:r>
            <a:endParaRPr lang="es-ES" sz="3200" dirty="0"/>
          </a:p>
        </p:txBody>
      </p:sp>
      <p:pic>
        <p:nvPicPr>
          <p:cNvPr id="1026" name="Picture 2">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904" r="7946" b="10466"/>
          <a:stretch/>
        </p:blipFill>
        <p:spPr bwMode="auto">
          <a:xfrm>
            <a:off x="3767314" y="1001484"/>
            <a:ext cx="7782428" cy="4561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6891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Clasificación Nacional de Ocupaciones. CNO-11</a:t>
            </a:r>
            <a:endParaRPr lang="es-ES" dirty="0"/>
          </a:p>
        </p:txBody>
      </p:sp>
      <p:pic>
        <p:nvPicPr>
          <p:cNvPr id="2051" name="Picture 3">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828" t="11227" r="8095" b="11525"/>
          <a:stretch/>
        </p:blipFill>
        <p:spPr bwMode="auto">
          <a:xfrm>
            <a:off x="3640378" y="1404258"/>
            <a:ext cx="8181508" cy="441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983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INFORMACIÓN INTERESANTE EN EL SEPE Y LANBIDE</a:t>
            </a:r>
            <a:endParaRPr lang="es-ES" sz="3200" dirty="0"/>
          </a:p>
        </p:txBody>
      </p:sp>
      <p:sp>
        <p:nvSpPr>
          <p:cNvPr id="3" name="2 Marcador de contenido"/>
          <p:cNvSpPr>
            <a:spLocks noGrp="1"/>
          </p:cNvSpPr>
          <p:nvPr>
            <p:ph idx="1"/>
          </p:nvPr>
        </p:nvSpPr>
        <p:spPr/>
        <p:txBody>
          <a:bodyPr/>
          <a:lstStyle/>
          <a:p>
            <a:r>
              <a:rPr lang="es-ES" dirty="0" smtClean="0"/>
              <a:t>EURES : TRABAJO Y FORMACIÓN EN EUROPA</a:t>
            </a:r>
          </a:p>
          <a:p>
            <a:r>
              <a:rPr lang="es-ES" dirty="0" smtClean="0"/>
              <a:t>TIPOS DE CONTRATOS</a:t>
            </a:r>
          </a:p>
          <a:p>
            <a:r>
              <a:rPr lang="es-ES" dirty="0" smtClean="0"/>
              <a:t>BONIFICACIONES Y AYUDAS</a:t>
            </a:r>
          </a:p>
          <a:p>
            <a:r>
              <a:rPr lang="es-ES" dirty="0" smtClean="0"/>
              <a:t>EMPRENDEDOR@S Y AUTONOM@S</a:t>
            </a:r>
            <a:endParaRPr lang="es-ES" dirty="0"/>
          </a:p>
        </p:txBody>
      </p:sp>
    </p:spTree>
    <p:extLst>
      <p:ext uri="{BB962C8B-B14F-4D97-AF65-F5344CB8AC3E}">
        <p14:creationId xmlns:p14="http://schemas.microsoft.com/office/powerpoint/2010/main" val="1814445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EMPLEO Y DIVERSIDAD FUNCIONAL</a:t>
            </a:r>
            <a:endParaRPr lang="es-ES" dirty="0"/>
          </a:p>
        </p:txBody>
      </p:sp>
      <p:pic>
        <p:nvPicPr>
          <p:cNvPr id="8" name="Marcador de contenido 7">
            <a:hlinkClick r:id="rId2"/>
          </p:cNvPr>
          <p:cNvPicPr>
            <a:picLocks noGrp="1" noChangeAspect="1"/>
          </p:cNvPicPr>
          <p:nvPr>
            <p:ph idx="1"/>
          </p:nvPr>
        </p:nvPicPr>
        <p:blipFill rotWithShape="1">
          <a:blip r:embed="rId3"/>
          <a:srcRect l="27251" t="9517" r="26925" b="4371"/>
          <a:stretch/>
        </p:blipFill>
        <p:spPr>
          <a:xfrm>
            <a:off x="3789484" y="23035"/>
            <a:ext cx="6435682" cy="6802785"/>
          </a:xfrm>
          <a:prstGeom prst="rect">
            <a:avLst/>
          </a:prstGeom>
        </p:spPr>
      </p:pic>
    </p:spTree>
    <p:extLst>
      <p:ext uri="{BB962C8B-B14F-4D97-AF65-F5344CB8AC3E}">
        <p14:creationId xmlns:p14="http://schemas.microsoft.com/office/powerpoint/2010/main" val="2927361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918" y="1123837"/>
            <a:ext cx="3099881" cy="4601183"/>
          </a:xfrm>
        </p:spPr>
        <p:txBody>
          <a:bodyPr>
            <a:normAutofit/>
          </a:bodyPr>
          <a:lstStyle/>
          <a:p>
            <a:r>
              <a:rPr lang="es-ES" sz="3200" dirty="0" smtClean="0"/>
              <a:t>INCLUSIÓN SOCIOLABORAL</a:t>
            </a:r>
            <a:endParaRPr lang="es-ES" sz="3200" dirty="0"/>
          </a:p>
        </p:txBody>
      </p:sp>
      <p:pic>
        <p:nvPicPr>
          <p:cNvPr id="3074" name="Picture 2">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226" r="2886" b="3589"/>
          <a:stretch/>
        </p:blipFill>
        <p:spPr bwMode="auto">
          <a:xfrm>
            <a:off x="3716336" y="1077686"/>
            <a:ext cx="7787991" cy="3842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985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918" y="1123837"/>
            <a:ext cx="3176081" cy="4601183"/>
          </a:xfrm>
        </p:spPr>
        <p:txBody>
          <a:bodyPr>
            <a:normAutofit/>
          </a:bodyPr>
          <a:lstStyle/>
          <a:p>
            <a:r>
              <a:rPr lang="es-ES" sz="3200" dirty="0" smtClean="0"/>
              <a:t>INCLUSIÓN SOCIOLABORAL</a:t>
            </a:r>
            <a:endParaRPr lang="es-ES" sz="3200" dirty="0"/>
          </a:p>
        </p:txBody>
      </p:sp>
      <p:sp>
        <p:nvSpPr>
          <p:cNvPr id="3" name="2 Marcador de contenido"/>
          <p:cNvSpPr>
            <a:spLocks noGrp="1"/>
          </p:cNvSpPr>
          <p:nvPr>
            <p:ph idx="1"/>
          </p:nvPr>
        </p:nvSpPr>
        <p:spPr/>
        <p:txBody>
          <a:bodyPr/>
          <a:lstStyle/>
          <a:p>
            <a:r>
              <a:rPr lang="es-ES" dirty="0"/>
              <a:t>Las empresas públicas y privadas que empleen a un número de 50 </a:t>
            </a:r>
            <a:r>
              <a:rPr lang="es-ES" dirty="0" err="1"/>
              <a:t>ó</a:t>
            </a:r>
            <a:r>
              <a:rPr lang="es-ES" dirty="0"/>
              <a:t> más trabajadores estarán obligadas a que de entre ellos al menos el 2% sean personas trabajadoras con discapacidad, salvo convenio colectivo o voluntad del empresario, siempre que se apliquen medidas alternativas.</a:t>
            </a:r>
          </a:p>
          <a:p>
            <a:r>
              <a:rPr lang="es-ES" dirty="0"/>
              <a:t>La Administración pública deberá reservar el 7% de las plazas de convocatorias a discapacitados según lo establecido en el Real Decreto-Legislativo 5/2015 de 30 de octubre, por el que se aprueba el texto refundido de la Ley del Estatuto Básico del Empleado Público y Ley 30/1984 de la Función Pública</a:t>
            </a:r>
            <a:r>
              <a:rPr lang="es-ES" dirty="0" smtClean="0"/>
              <a:t>.</a:t>
            </a:r>
          </a:p>
          <a:p>
            <a:r>
              <a:rPr lang="es-ES" dirty="0" smtClean="0"/>
              <a:t>Asistencial (centros </a:t>
            </a:r>
            <a:r>
              <a:rPr lang="es-ES" smtClean="0"/>
              <a:t>de Diputación)</a:t>
            </a:r>
            <a:endParaRPr lang="es-ES" dirty="0" smtClean="0"/>
          </a:p>
          <a:p>
            <a:r>
              <a:rPr lang="es-ES" dirty="0" smtClean="0"/>
              <a:t>Servicios Ocupacional: no relación laboral</a:t>
            </a:r>
            <a:r>
              <a:rPr lang="es-ES" dirty="0" smtClean="0"/>
              <a:t>. Gratificación </a:t>
            </a:r>
            <a:endParaRPr lang="es-ES" dirty="0" smtClean="0"/>
          </a:p>
          <a:p>
            <a:r>
              <a:rPr lang="es-ES" dirty="0" smtClean="0"/>
              <a:t>Empleo protegido: relación laboral/trabajo productivo</a:t>
            </a:r>
          </a:p>
          <a:p>
            <a:r>
              <a:rPr lang="es-ES" dirty="0" smtClean="0"/>
              <a:t>Empleo con apoyo: empresa ordinaria</a:t>
            </a:r>
            <a:endParaRPr lang="es-ES" dirty="0"/>
          </a:p>
          <a:p>
            <a:endParaRPr lang="es-ES" dirty="0"/>
          </a:p>
        </p:txBody>
      </p:sp>
    </p:spTree>
    <p:extLst>
      <p:ext uri="{BB962C8B-B14F-4D97-AF65-F5344CB8AC3E}">
        <p14:creationId xmlns:p14="http://schemas.microsoft.com/office/powerpoint/2010/main" val="3452226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ACCESO A UNIVERSIDAD</a:t>
            </a:r>
            <a:br>
              <a:rPr lang="es-ES" dirty="0" smtClean="0"/>
            </a:br>
            <a:r>
              <a:rPr lang="es-ES" dirty="0" smtClean="0"/>
              <a:t>DESDE FP</a:t>
            </a:r>
            <a:endParaRPr lang="es-ES" dirty="0"/>
          </a:p>
        </p:txBody>
      </p:sp>
      <p:sp>
        <p:nvSpPr>
          <p:cNvPr id="3" name="2 Marcador de contenido"/>
          <p:cNvSpPr>
            <a:spLocks noGrp="1"/>
          </p:cNvSpPr>
          <p:nvPr>
            <p:ph idx="1"/>
          </p:nvPr>
        </p:nvSpPr>
        <p:spPr>
          <a:xfrm>
            <a:off x="3374573" y="359228"/>
            <a:ext cx="8817427" cy="6313713"/>
          </a:xfrm>
        </p:spPr>
        <p:txBody>
          <a:bodyPr>
            <a:normAutofit fontScale="70000" lnSpcReduction="20000"/>
          </a:bodyPr>
          <a:lstStyle/>
          <a:p>
            <a:r>
              <a:rPr lang="es-ES" dirty="0"/>
              <a:t>Quienes estén en posesión de un título de Ciclo Formativo de Grado Superior tienen acceso a la universidad. Su nota de acceso a la universidad (NAU) será la nota media del ciclo.</a:t>
            </a:r>
          </a:p>
          <a:p>
            <a:r>
              <a:rPr lang="es-ES" dirty="0"/>
              <a:t>Podrán presentarse a mejorar su nota de admisión a cualquiera de las materias objeto de examen, incluidas las troncales generales. La nota de admisión a grado (NAG) se calculará como para los estudiantes de Bachillerato.</a:t>
            </a:r>
          </a:p>
          <a:p>
            <a:r>
              <a:rPr lang="es-ES" dirty="0"/>
              <a:t>La familia profesional del Ciclo será prioritaria para la admisión a los grados de la rama de conocimiento vinculada.</a:t>
            </a:r>
          </a:p>
          <a:p>
            <a:r>
              <a:rPr lang="es-ES" b="1" dirty="0"/>
              <a:t>Nota de admisión</a:t>
            </a:r>
          </a:p>
          <a:p>
            <a:r>
              <a:rPr lang="es-ES" dirty="0"/>
              <a:t>Según el artículo 19 del Real Decreto 310/2016, de 29 de julio, para la admisión a las enseñanzas universitarias oficiales de grado en que el número de solicitudes sea superior al de plazas ofertadas, los estudiantes que estén en posesión de los títulos anteriormente mencionados podrán presentarse a la fase de admisión para mejorar la nota de admisión. Esta fase de admisión se ajustará a los siguientes criterios:</a:t>
            </a:r>
          </a:p>
          <a:p>
            <a:r>
              <a:rPr lang="es-ES" dirty="0"/>
              <a:t>El contenido de los temarios será el establecido para el currículo de las materias objeto de examen de segundo de bachillerato.</a:t>
            </a:r>
          </a:p>
          <a:p>
            <a:r>
              <a:rPr lang="es-ES" dirty="0"/>
              <a:t>Cada estudiante podrá realizar un máximo de cuatro ejercicios a su elección.</a:t>
            </a:r>
          </a:p>
          <a:p>
            <a:r>
              <a:rPr lang="es-ES" dirty="0"/>
              <a:t>Cada ejercicio presentará dos opciones diferentes entre las que el estudiante deberá elegir una.</a:t>
            </a:r>
          </a:p>
          <a:p>
            <a:r>
              <a:rPr lang="es-ES" dirty="0"/>
              <a:t>Cada ejercicio se calificará de 0 a 10 puntos, con dos cifras decimales. Se considerará superado el ejercicio cuando se obtenga una calificación igual o superior a 5 puntos.</a:t>
            </a:r>
          </a:p>
          <a:p>
            <a:r>
              <a:rPr lang="es-ES" dirty="0"/>
              <a:t> Las universidades públicas utilizarán para la adjudicación de las plazas la nota de admisión que corresponda, que se calculará con la siguiente fórmula y se expresará con tres cifras decimales.</a:t>
            </a:r>
          </a:p>
          <a:p>
            <a:r>
              <a:rPr lang="es-ES" b="1" dirty="0"/>
              <a:t>Nota de admisión (NAG) = NAU + C1* M1 + C2* M2 + C3*M3</a:t>
            </a:r>
            <a:endParaRPr lang="es-ES" dirty="0"/>
          </a:p>
          <a:p>
            <a:r>
              <a:rPr lang="es-ES" b="1" dirty="0"/>
              <a:t>NAU =</a:t>
            </a:r>
            <a:r>
              <a:rPr lang="es-ES" dirty="0"/>
              <a:t> Nota media del ciclo formativo</a:t>
            </a:r>
          </a:p>
          <a:p>
            <a:r>
              <a:rPr lang="es-ES" b="1" dirty="0"/>
              <a:t>M1, M2 y M3 =</a:t>
            </a:r>
            <a:r>
              <a:rPr lang="es-ES" dirty="0"/>
              <a:t> Las calificaciones de los ejercicios superados que proporcionen mejor nota de admisión.</a:t>
            </a:r>
          </a:p>
          <a:p>
            <a:r>
              <a:rPr lang="es-ES" b="1" dirty="0"/>
              <a:t>C1, C2 y C3  =</a:t>
            </a:r>
            <a:r>
              <a:rPr lang="es-ES" dirty="0"/>
              <a:t> </a:t>
            </a:r>
            <a:r>
              <a:rPr lang="es-ES" dirty="0">
                <a:hlinkClick r:id="rId2"/>
              </a:rPr>
              <a:t>Parámetros de ponderación.</a:t>
            </a:r>
            <a:endParaRPr lang="es-ES" dirty="0"/>
          </a:p>
          <a:p>
            <a:r>
              <a:rPr lang="es-ES" b="1" dirty="0"/>
              <a:t>Documento:</a:t>
            </a:r>
            <a:endParaRPr lang="es-ES" dirty="0"/>
          </a:p>
          <a:p>
            <a:r>
              <a:rPr lang="es-ES" u="sng" dirty="0">
                <a:hlinkClick r:id="rId3"/>
              </a:rPr>
              <a:t>(Abre una nueva ventana)Adscripción de Familias Profesionales de FP a Ramas de Conocimiento (</a:t>
            </a:r>
            <a:r>
              <a:rPr lang="es-ES" u="sng" dirty="0" err="1">
                <a:hlinkClick r:id="rId3"/>
              </a:rPr>
              <a:t>pdf</a:t>
            </a:r>
            <a:r>
              <a:rPr lang="es-ES" u="sng" dirty="0">
                <a:hlinkClick r:id="rId3"/>
              </a:rPr>
              <a:t> ,148,19 Kb) </a:t>
            </a:r>
            <a:endParaRPr lang="es-ES" dirty="0"/>
          </a:p>
          <a:p>
            <a:endParaRPr lang="es-ES" dirty="0"/>
          </a:p>
        </p:txBody>
      </p:sp>
    </p:spTree>
    <p:extLst>
      <p:ext uri="{BB962C8B-B14F-4D97-AF65-F5344CB8AC3E}">
        <p14:creationId xmlns:p14="http://schemas.microsoft.com/office/powerpoint/2010/main" val="156772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t>FAMILIAS PROFESIONALES</a:t>
            </a:r>
            <a:endParaRPr lang="es-ES" sz="2800" dirty="0"/>
          </a:p>
        </p:txBody>
      </p:sp>
      <p:pic>
        <p:nvPicPr>
          <p:cNvPr id="4" name="Marcador de contenido 2">
            <a:hlinkClick r:id="rId2"/>
          </p:cNvPr>
          <p:cNvPicPr>
            <a:picLocks noGrp="1" noChangeAspect="1"/>
          </p:cNvPicPr>
          <p:nvPr>
            <p:ph idx="1"/>
          </p:nvPr>
        </p:nvPicPr>
        <p:blipFill rotWithShape="1">
          <a:blip r:embed="rId3"/>
          <a:srcRect l="21873" t="9944" r="21593" b="9073"/>
          <a:stretch/>
        </p:blipFill>
        <p:spPr>
          <a:xfrm>
            <a:off x="4348429" y="331444"/>
            <a:ext cx="7016257" cy="5653432"/>
          </a:xfrm>
          <a:prstGeom prst="rect">
            <a:avLst/>
          </a:prstGeom>
        </p:spPr>
      </p:pic>
    </p:spTree>
    <p:extLst>
      <p:ext uri="{BB962C8B-B14F-4D97-AF65-F5344CB8AC3E}">
        <p14:creationId xmlns:p14="http://schemas.microsoft.com/office/powerpoint/2010/main" val="3443132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OPOSICIONES </a:t>
            </a:r>
            <a:endParaRPr lang="es-ES" dirty="0"/>
          </a:p>
        </p:txBody>
      </p:sp>
      <p:sp>
        <p:nvSpPr>
          <p:cNvPr id="3" name="Marcador de contenido 2"/>
          <p:cNvSpPr>
            <a:spLocks noGrp="1"/>
          </p:cNvSpPr>
          <p:nvPr>
            <p:ph idx="1"/>
          </p:nvPr>
        </p:nvSpPr>
        <p:spPr/>
        <p:txBody>
          <a:bodyPr>
            <a:normAutofit/>
          </a:bodyPr>
          <a:lstStyle/>
          <a:p>
            <a:pPr marL="0" indent="0">
              <a:buNone/>
            </a:pPr>
            <a:r>
              <a:rPr lang="es-ES" dirty="0"/>
              <a:t> </a:t>
            </a:r>
          </a:p>
          <a:p>
            <a:pPr marL="0" indent="0">
              <a:buNone/>
            </a:pPr>
            <a:endParaRPr lang="es-ES" dirty="0"/>
          </a:p>
          <a:p>
            <a:pPr lvl="0"/>
            <a:r>
              <a:rPr lang="es-ES" dirty="0" smtClean="0">
                <a:hlinkClick r:id="rId2"/>
              </a:rPr>
              <a:t>EMPLEO PÚBLICO</a:t>
            </a:r>
            <a:r>
              <a:rPr lang="es-ES" dirty="0" smtClean="0"/>
              <a:t>  </a:t>
            </a:r>
            <a:r>
              <a:rPr lang="es-ES" dirty="0">
                <a:hlinkClick r:id="rId2"/>
              </a:rPr>
              <a:t>https://www.euskadi.eus/empleo-publico</a:t>
            </a:r>
            <a:r>
              <a:rPr lang="es-ES" dirty="0" smtClean="0">
                <a:hlinkClick r:id="rId2"/>
              </a:rPr>
              <a:t>/</a:t>
            </a:r>
            <a:endParaRPr lang="es-ES" dirty="0" smtClean="0"/>
          </a:p>
          <a:p>
            <a:pPr lvl="0"/>
            <a:endParaRPr lang="es-ES" dirty="0" smtClean="0"/>
          </a:p>
          <a:p>
            <a:r>
              <a:rPr lang="es-ES" dirty="0"/>
              <a:t>En cada Administración en </a:t>
            </a:r>
            <a:r>
              <a:rPr lang="es-ES" dirty="0" smtClean="0"/>
              <a:t>convocatorias </a:t>
            </a:r>
            <a:r>
              <a:rPr lang="es-ES" dirty="0"/>
              <a:t>(Educación, </a:t>
            </a:r>
            <a:r>
              <a:rPr lang="es-ES" dirty="0" err="1"/>
              <a:t>Osakidetza</a:t>
            </a:r>
            <a:r>
              <a:rPr lang="es-ES" dirty="0"/>
              <a:t>, </a:t>
            </a:r>
            <a:r>
              <a:rPr lang="es-ES" dirty="0" err="1"/>
              <a:t>Udala</a:t>
            </a:r>
            <a:r>
              <a:rPr lang="es-ES" dirty="0"/>
              <a:t>, Correos…)</a:t>
            </a:r>
          </a:p>
          <a:p>
            <a:r>
              <a:rPr lang="es-ES" dirty="0" smtClean="0">
                <a:hlinkClick r:id="rId3"/>
              </a:rPr>
              <a:t>IVAP</a:t>
            </a:r>
            <a:r>
              <a:rPr lang="es-ES" dirty="0">
                <a:hlinkClick r:id="rId3"/>
              </a:rPr>
              <a:t>: </a:t>
            </a:r>
            <a:r>
              <a:rPr lang="es-ES" dirty="0" smtClean="0">
                <a:hlinkClick r:id="rId3"/>
              </a:rPr>
              <a:t>EMPLEO PÚBLICO</a:t>
            </a:r>
            <a:r>
              <a:rPr lang="es-ES" dirty="0" smtClean="0"/>
              <a:t> </a:t>
            </a:r>
            <a:r>
              <a:rPr lang="es-ES" dirty="0" smtClean="0">
                <a:hlinkClick r:id="rId3"/>
              </a:rPr>
              <a:t>https://www.ivap.euskadi.eus/empleo-ivap/ - </a:t>
            </a:r>
          </a:p>
          <a:p>
            <a:r>
              <a:rPr lang="es-ES" dirty="0"/>
              <a:t> SINDICATOS: temarios desarrollados</a:t>
            </a:r>
          </a:p>
          <a:p>
            <a:pPr marL="0" indent="0">
              <a:buNone/>
            </a:pPr>
            <a:r>
              <a:rPr lang="es-ES" dirty="0"/>
              <a:t> </a:t>
            </a:r>
          </a:p>
          <a:p>
            <a:endParaRPr lang="es-ES" dirty="0"/>
          </a:p>
        </p:txBody>
      </p:sp>
    </p:spTree>
    <p:extLst>
      <p:ext uri="{BB962C8B-B14F-4D97-AF65-F5344CB8AC3E}">
        <p14:creationId xmlns:p14="http://schemas.microsoft.com/office/powerpoint/2010/main" val="353337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RECURSOS EN ORIENTACIÓN</a:t>
            </a:r>
            <a:endParaRPr lang="es-ES" dirty="0"/>
          </a:p>
        </p:txBody>
      </p:sp>
      <p:pic>
        <p:nvPicPr>
          <p:cNvPr id="4" name="Marcador de contenido 3">
            <a:hlinkClick r:id="rId2"/>
          </p:cNvPr>
          <p:cNvPicPr>
            <a:picLocks noGrp="1" noChangeAspect="1"/>
          </p:cNvPicPr>
          <p:nvPr>
            <p:ph idx="1"/>
          </p:nvPr>
        </p:nvPicPr>
        <p:blipFill rotWithShape="1">
          <a:blip r:embed="rId3"/>
          <a:srcRect l="839" t="9304" r="1805" b="52662"/>
          <a:stretch/>
        </p:blipFill>
        <p:spPr>
          <a:xfrm>
            <a:off x="3578470" y="1266092"/>
            <a:ext cx="8162027" cy="1793631"/>
          </a:xfrm>
          <a:prstGeom prst="rect">
            <a:avLst/>
          </a:prstGeom>
        </p:spPr>
      </p:pic>
      <p:pic>
        <p:nvPicPr>
          <p:cNvPr id="5" name="Imagen 4"/>
          <p:cNvPicPr>
            <a:picLocks noChangeAspect="1"/>
          </p:cNvPicPr>
          <p:nvPr/>
        </p:nvPicPr>
        <p:blipFill rotWithShape="1">
          <a:blip r:embed="rId4"/>
          <a:srcRect l="5898" t="15928" r="11765" b="7363"/>
          <a:stretch/>
        </p:blipFill>
        <p:spPr>
          <a:xfrm>
            <a:off x="4560194" y="3138854"/>
            <a:ext cx="6198577" cy="3248453"/>
          </a:xfrm>
          <a:prstGeom prst="rect">
            <a:avLst/>
          </a:prstGeom>
        </p:spPr>
      </p:pic>
    </p:spTree>
    <p:extLst>
      <p:ext uri="{BB962C8B-B14F-4D97-AF65-F5344CB8AC3E}">
        <p14:creationId xmlns:p14="http://schemas.microsoft.com/office/powerpoint/2010/main" val="1661384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FP BIDE</a:t>
            </a:r>
            <a:br>
              <a:rPr lang="es-ES" dirty="0" smtClean="0"/>
            </a:br>
            <a:endParaRPr lang="es-ES" dirty="0"/>
          </a:p>
        </p:txBody>
      </p:sp>
      <p:pic>
        <p:nvPicPr>
          <p:cNvPr id="4" name="Marcador de contenido 3">
            <a:hlinkClick r:id="rId2"/>
          </p:cNvPr>
          <p:cNvPicPr>
            <a:picLocks noGrp="1" noChangeAspect="1"/>
          </p:cNvPicPr>
          <p:nvPr>
            <p:ph idx="1"/>
          </p:nvPr>
        </p:nvPicPr>
        <p:blipFill rotWithShape="1">
          <a:blip r:embed="rId3"/>
          <a:srcRect t="10159" b="7576"/>
          <a:stretch/>
        </p:blipFill>
        <p:spPr>
          <a:xfrm>
            <a:off x="3895115" y="1477108"/>
            <a:ext cx="7865832" cy="3639840"/>
          </a:xfrm>
          <a:prstGeom prst="rect">
            <a:avLst/>
          </a:prstGeom>
        </p:spPr>
      </p:pic>
    </p:spTree>
    <p:extLst>
      <p:ext uri="{BB962C8B-B14F-4D97-AF65-F5344CB8AC3E}">
        <p14:creationId xmlns:p14="http://schemas.microsoft.com/office/powerpoint/2010/main" val="2253538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ORIENTACIÓN E INCLUSIÓN</a:t>
            </a:r>
            <a:endParaRPr lang="es-ES" dirty="0"/>
          </a:p>
        </p:txBody>
      </p:sp>
      <p:pic>
        <p:nvPicPr>
          <p:cNvPr id="6" name="Marcador de contenido 5">
            <a:hlinkClick r:id="rId2"/>
          </p:cNvPr>
          <p:cNvPicPr>
            <a:picLocks noGrp="1" noChangeAspect="1"/>
          </p:cNvPicPr>
          <p:nvPr>
            <p:ph idx="1"/>
          </p:nvPr>
        </p:nvPicPr>
        <p:blipFill rotWithShape="1">
          <a:blip r:embed="rId3"/>
          <a:srcRect l="28844" t="9944" r="29449" b="5868"/>
          <a:stretch/>
        </p:blipFill>
        <p:spPr>
          <a:xfrm>
            <a:off x="4668715" y="677007"/>
            <a:ext cx="5004005" cy="5681781"/>
          </a:xfrm>
          <a:prstGeom prst="rect">
            <a:avLst/>
          </a:prstGeom>
        </p:spPr>
      </p:pic>
    </p:spTree>
    <p:extLst>
      <p:ext uri="{BB962C8B-B14F-4D97-AF65-F5344CB8AC3E}">
        <p14:creationId xmlns:p14="http://schemas.microsoft.com/office/powerpoint/2010/main" val="3748819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RECURSOS EN </a:t>
            </a:r>
            <a:r>
              <a:rPr lang="es-ES" dirty="0" smtClean="0"/>
              <a:t>ORIENTACIÓN</a:t>
            </a:r>
            <a:br>
              <a:rPr lang="es-ES" dirty="0" smtClean="0"/>
            </a:br>
            <a:r>
              <a:rPr lang="es-ES" dirty="0" smtClean="0"/>
              <a:t>CON PERPECTIVA DE GÉNERO</a:t>
            </a:r>
            <a:endParaRPr lang="es-ES" dirty="0"/>
          </a:p>
        </p:txBody>
      </p:sp>
      <p:pic>
        <p:nvPicPr>
          <p:cNvPr id="4" name="Marcador de contenido 3">
            <a:hlinkClick r:id="rId2"/>
          </p:cNvPr>
          <p:cNvPicPr>
            <a:picLocks noGrp="1" noChangeAspect="1"/>
          </p:cNvPicPr>
          <p:nvPr>
            <p:ph idx="1"/>
          </p:nvPr>
        </p:nvPicPr>
        <p:blipFill rotWithShape="1">
          <a:blip r:embed="rId3"/>
          <a:srcRect l="22595" t="13577" r="23439" b="67406"/>
          <a:stretch/>
        </p:blipFill>
        <p:spPr>
          <a:xfrm>
            <a:off x="5209441" y="835270"/>
            <a:ext cx="3947746" cy="782516"/>
          </a:xfrm>
          <a:prstGeom prst="rect">
            <a:avLst/>
          </a:prstGeom>
        </p:spPr>
      </p:pic>
      <p:pic>
        <p:nvPicPr>
          <p:cNvPr id="8" name="Imagen 7">
            <a:hlinkClick r:id="rId4"/>
          </p:cNvPr>
          <p:cNvPicPr>
            <a:picLocks noChangeAspect="1"/>
          </p:cNvPicPr>
          <p:nvPr/>
        </p:nvPicPr>
        <p:blipFill rotWithShape="1">
          <a:blip r:embed="rId5"/>
          <a:srcRect l="39005" t="16462" r="24311" b="34046"/>
          <a:stretch/>
        </p:blipFill>
        <p:spPr>
          <a:xfrm>
            <a:off x="4167553" y="2375501"/>
            <a:ext cx="3015761" cy="2288642"/>
          </a:xfrm>
          <a:prstGeom prst="rect">
            <a:avLst/>
          </a:prstGeom>
        </p:spPr>
      </p:pic>
      <p:pic>
        <p:nvPicPr>
          <p:cNvPr id="9" name="Imagen 8">
            <a:hlinkClick r:id="rId6"/>
          </p:cNvPr>
          <p:cNvPicPr>
            <a:picLocks noChangeAspect="1"/>
          </p:cNvPicPr>
          <p:nvPr/>
        </p:nvPicPr>
        <p:blipFill rotWithShape="1">
          <a:blip r:embed="rId7"/>
          <a:srcRect l="29613" t="15822" r="30230" b="12515"/>
          <a:stretch/>
        </p:blipFill>
        <p:spPr>
          <a:xfrm>
            <a:off x="8387861" y="2426678"/>
            <a:ext cx="2277209" cy="2285999"/>
          </a:xfrm>
          <a:prstGeom prst="rect">
            <a:avLst/>
          </a:prstGeom>
        </p:spPr>
      </p:pic>
    </p:spTree>
    <p:extLst>
      <p:ext uri="{BB962C8B-B14F-4D97-AF65-F5344CB8AC3E}">
        <p14:creationId xmlns:p14="http://schemas.microsoft.com/office/powerpoint/2010/main" val="4108061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PERSPECTIVA DE GÉNERO EN FP</a:t>
            </a:r>
            <a:endParaRPr lang="es-ES" dirty="0"/>
          </a:p>
        </p:txBody>
      </p:sp>
      <p:pic>
        <p:nvPicPr>
          <p:cNvPr id="1026" name="Picture 2">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285" t="17576" r="18755" b="7504"/>
          <a:stretch/>
        </p:blipFill>
        <p:spPr bwMode="auto">
          <a:xfrm>
            <a:off x="3566537" y="744253"/>
            <a:ext cx="8266233" cy="536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014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56" y="1053307"/>
            <a:ext cx="3167289" cy="4601183"/>
          </a:xfrm>
        </p:spPr>
        <p:txBody>
          <a:bodyPr>
            <a:normAutofit/>
          </a:bodyPr>
          <a:lstStyle/>
          <a:p>
            <a:r>
              <a:rPr lang="es-ES" dirty="0" smtClean="0"/>
              <a:t>-Cualificaciones</a:t>
            </a:r>
            <a:br>
              <a:rPr lang="es-ES" dirty="0" smtClean="0"/>
            </a:br>
            <a:r>
              <a:rPr lang="es-ES" dirty="0" smtClean="0"/>
              <a:t>-Ciclos </a:t>
            </a:r>
            <a:r>
              <a:rPr lang="es-ES" dirty="0"/>
              <a:t>F</a:t>
            </a:r>
            <a:r>
              <a:rPr lang="es-ES" dirty="0" smtClean="0"/>
              <a:t>ormativos</a:t>
            </a:r>
            <a:br>
              <a:rPr lang="es-ES" dirty="0" smtClean="0"/>
            </a:br>
            <a:r>
              <a:rPr lang="es-ES" dirty="0" smtClean="0"/>
              <a:t>-Certificados de Profesionalidad -Cursos de Especialización </a:t>
            </a:r>
            <a:br>
              <a:rPr lang="es-ES" dirty="0" smtClean="0"/>
            </a:br>
            <a:r>
              <a:rPr lang="es-ES" dirty="0" smtClean="0"/>
              <a:t>-Profesiones Reguladas</a:t>
            </a:r>
            <a:endParaRPr lang="es-ES" dirty="0"/>
          </a:p>
        </p:txBody>
      </p:sp>
      <p:pic>
        <p:nvPicPr>
          <p:cNvPr id="4" name="Marcador de contenido 3">
            <a:hlinkClick r:id="rId2"/>
          </p:cNvPr>
          <p:cNvPicPr>
            <a:picLocks noGrp="1" noChangeAspect="1"/>
          </p:cNvPicPr>
          <p:nvPr>
            <p:ph idx="1"/>
          </p:nvPr>
        </p:nvPicPr>
        <p:blipFill rotWithShape="1">
          <a:blip r:embed="rId3"/>
          <a:srcRect l="23946" t="10668" r="23548" b="19279"/>
          <a:stretch/>
        </p:blipFill>
        <p:spPr>
          <a:xfrm>
            <a:off x="4096763" y="793262"/>
            <a:ext cx="6823980" cy="5121275"/>
          </a:xfrm>
          <a:prstGeom prst="rect">
            <a:avLst/>
          </a:prstGeom>
        </p:spPr>
      </p:pic>
    </p:spTree>
    <p:extLst>
      <p:ext uri="{BB962C8B-B14F-4D97-AF65-F5344CB8AC3E}">
        <p14:creationId xmlns:p14="http://schemas.microsoft.com/office/powerpoint/2010/main" val="3285439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2918" y="1123837"/>
            <a:ext cx="3176081" cy="4601183"/>
          </a:xfrm>
        </p:spPr>
        <p:txBody>
          <a:bodyPr>
            <a:normAutofit/>
          </a:bodyPr>
          <a:lstStyle/>
          <a:p>
            <a:r>
              <a:rPr lang="es-ES" sz="3200" b="1" dirty="0" smtClean="0"/>
              <a:t>Reconocimiento de Aprendizajes</a:t>
            </a:r>
            <a:endParaRPr lang="es-ES" sz="3200" b="1" dirty="0"/>
          </a:p>
        </p:txBody>
      </p:sp>
      <p:sp>
        <p:nvSpPr>
          <p:cNvPr id="3" name="Marcador de contenido 2"/>
          <p:cNvSpPr>
            <a:spLocks noGrp="1"/>
          </p:cNvSpPr>
          <p:nvPr>
            <p:ph idx="1"/>
          </p:nvPr>
        </p:nvSpPr>
        <p:spPr>
          <a:xfrm>
            <a:off x="3869268" y="395654"/>
            <a:ext cx="5907778" cy="6110654"/>
          </a:xfrm>
        </p:spPr>
        <p:txBody>
          <a:bodyPr>
            <a:normAutofit fontScale="55000" lnSpcReduction="20000"/>
          </a:bodyPr>
          <a:lstStyle/>
          <a:p>
            <a:r>
              <a:rPr lang="es-ES" dirty="0"/>
              <a:t>Requisitos de participación:</a:t>
            </a:r>
          </a:p>
          <a:p>
            <a:r>
              <a:rPr lang="es-ES" dirty="0"/>
              <a:t>Tener la nacionalidad española, certificado de residente comunitario, la tarjeta de familiar de ciudadano de la Unión Europea, o ser titular de una autorización de residencia y trabajo en España en vigor.</a:t>
            </a:r>
          </a:p>
          <a:p>
            <a:r>
              <a:rPr lang="es-ES" b="1" dirty="0"/>
              <a:t>Además, en función del nivel de las unidades de competencia que se quieran acreditar deberán cumplirse los siguientes requisitos:</a:t>
            </a:r>
            <a:endParaRPr lang="es-ES" dirty="0"/>
          </a:p>
          <a:p>
            <a:r>
              <a:rPr lang="es-ES" dirty="0"/>
              <a:t>Tener 18 años cumplidos al realizar la inscripción si es para una o varias cualificaciones profesionales de </a:t>
            </a:r>
            <a:r>
              <a:rPr lang="es-ES" b="1" dirty="0"/>
              <a:t>nivel I</a:t>
            </a:r>
            <a:r>
              <a:rPr lang="es-ES" dirty="0"/>
              <a:t>.</a:t>
            </a:r>
          </a:p>
          <a:p>
            <a:r>
              <a:rPr lang="es-ES" dirty="0"/>
              <a:t>Tener 20 años cumplidos al realizar la inscripción si es para una o varias cualificaciones profesionales de </a:t>
            </a:r>
            <a:r>
              <a:rPr lang="es-ES" b="1" dirty="0"/>
              <a:t>nivel II</a:t>
            </a:r>
            <a:r>
              <a:rPr lang="es-ES" dirty="0"/>
              <a:t> </a:t>
            </a:r>
            <a:r>
              <a:rPr lang="es-ES" b="1" dirty="0"/>
              <a:t>y III</a:t>
            </a:r>
            <a:r>
              <a:rPr lang="es-ES" dirty="0"/>
              <a:t>.</a:t>
            </a:r>
          </a:p>
          <a:p>
            <a:r>
              <a:rPr lang="es-ES" b="1" dirty="0"/>
              <a:t>Además de lo señalado anteriormente, ha de tener, al menos, uno de estos dos requisitos:</a:t>
            </a:r>
            <a:endParaRPr lang="es-ES" dirty="0"/>
          </a:p>
          <a:p>
            <a:r>
              <a:rPr lang="es-ES" b="1" dirty="0"/>
              <a:t>Experiencia laboral (adquirida en los últimos 10 años) relacionada con las competencias que se quieran acreditar de:</a:t>
            </a:r>
            <a:endParaRPr lang="es-ES" dirty="0"/>
          </a:p>
          <a:p>
            <a:pPr lvl="1"/>
            <a:r>
              <a:rPr lang="es-ES" dirty="0"/>
              <a:t>2 años (1200 horas mínimas trabajadas) para competencias de nivel I.</a:t>
            </a:r>
          </a:p>
          <a:p>
            <a:pPr lvl="1"/>
            <a:r>
              <a:rPr lang="es-ES" dirty="0"/>
              <a:t>3 años (2000 horas mínimas trabajadas) para competencias de nivel II y III.</a:t>
            </a:r>
          </a:p>
          <a:p>
            <a:r>
              <a:rPr lang="es-ES" b="1" dirty="0"/>
              <a:t>Formación (realizada en los últimos 10 años) relacionada con las competencias que se quieran acreditar</a:t>
            </a:r>
            <a:endParaRPr lang="es-ES" dirty="0"/>
          </a:p>
          <a:p>
            <a:pPr lvl="1"/>
            <a:r>
              <a:rPr lang="es-ES" dirty="0"/>
              <a:t>200 horas para cualificaciones de nivel I.</a:t>
            </a:r>
          </a:p>
          <a:p>
            <a:pPr lvl="1"/>
            <a:r>
              <a:rPr lang="es-ES" dirty="0"/>
              <a:t>300 horas para cualificaciones de nivel II y III.</a:t>
            </a:r>
          </a:p>
          <a:p>
            <a:pPr marL="0" indent="0">
              <a:buNone/>
            </a:pPr>
            <a:r>
              <a:rPr lang="es-ES" b="1" dirty="0" smtClean="0"/>
              <a:t>   </a:t>
            </a:r>
            <a:r>
              <a:rPr lang="es-ES" b="1" dirty="0" smtClean="0">
                <a:hlinkClick r:id="rId2"/>
              </a:rPr>
              <a:t>VÍNVULO Reconocimiento </a:t>
            </a:r>
            <a:r>
              <a:rPr lang="es-ES" b="1" dirty="0">
                <a:hlinkClick r:id="rId2"/>
              </a:rPr>
              <a:t>de Aprendizajes</a:t>
            </a:r>
            <a:endParaRPr lang="es-ES" dirty="0"/>
          </a:p>
          <a:p>
            <a:pPr marL="0" indent="0">
              <a:buNone/>
            </a:pPr>
            <a:r>
              <a:rPr lang="es-ES" b="1" dirty="0" smtClean="0"/>
              <a:t>EFECTOS DE LA ACREDITACIÓN:</a:t>
            </a:r>
          </a:p>
          <a:p>
            <a:pPr marL="0" indent="0">
              <a:buNone/>
            </a:pPr>
            <a:r>
              <a:rPr lang="es-ES" dirty="0"/>
              <a:t>La acreditación de Unidades de Competencia obtenidas por el Procedimiento de Evaluación y Acreditación de Competencias tiene efectos de acreditación parcial acumulable, con la finalidad, en su caso, de completar la formación conducente a la obtención del correspondiente Título de Formación Profesional o Certificado de Profesionalidad. Los efectos de la evaluación y acreditación de competencias tienen alcance y validez en todo el territorio del Estado</a:t>
            </a:r>
            <a:r>
              <a:rPr lang="es-ES" dirty="0" smtClean="0"/>
              <a:t>..</a:t>
            </a:r>
          </a:p>
          <a:p>
            <a:pPr marL="0" indent="0">
              <a:buNone/>
            </a:pPr>
            <a:r>
              <a:rPr lang="es-ES" b="1" dirty="0"/>
              <a:t>A</a:t>
            </a:r>
            <a:r>
              <a:rPr lang="es-ES" b="1" dirty="0" smtClean="0"/>
              <a:t>l </a:t>
            </a:r>
            <a:r>
              <a:rPr lang="es-ES" b="1" dirty="0"/>
              <a:t>finalizar el procedimiento</a:t>
            </a:r>
            <a:r>
              <a:rPr lang="es-ES" dirty="0"/>
              <a:t>, todos los participantes reciben un plan de formación elaborado por</a:t>
            </a:r>
            <a:r>
              <a:rPr lang="es-ES" b="1" dirty="0"/>
              <a:t> la comisión de evaluación correspondiente</a:t>
            </a:r>
            <a:r>
              <a:rPr lang="es-ES" dirty="0"/>
              <a:t> con orientaciones </a:t>
            </a:r>
            <a:r>
              <a:rPr lang="es-ES" b="1" dirty="0"/>
              <a:t>sobre la formación complementaria</a:t>
            </a:r>
            <a:r>
              <a:rPr lang="es-ES" dirty="0"/>
              <a:t> que deberían cursar, si desean continuar ampliando su formación, para la obtención de un título oficial, </a:t>
            </a:r>
            <a:r>
              <a:rPr lang="es-ES" b="1" dirty="0"/>
              <a:t>el título de Formación Profesional o el Certificado de Profesionalidad.</a:t>
            </a:r>
            <a:endParaRPr lang="es-ES" dirty="0"/>
          </a:p>
        </p:txBody>
      </p:sp>
      <p:graphicFrame>
        <p:nvGraphicFramePr>
          <p:cNvPr id="4" name="Diagrama 3"/>
          <p:cNvGraphicFramePr/>
          <p:nvPr>
            <p:extLst>
              <p:ext uri="{D42A27DB-BD31-4B8C-83A1-F6EECF244321}">
                <p14:modId xmlns:p14="http://schemas.microsoft.com/office/powerpoint/2010/main" val="592282667"/>
              </p:ext>
            </p:extLst>
          </p:nvPr>
        </p:nvGraphicFramePr>
        <p:xfrm>
          <a:off x="9653953" y="3481754"/>
          <a:ext cx="2118946" cy="2831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7049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t>-CUALIFICACIÓN PROFESIONAL  -UNIDAD DE COMPETENCIA </a:t>
            </a:r>
            <a:br>
              <a:rPr lang="es-ES" sz="2800" dirty="0" smtClean="0"/>
            </a:br>
            <a:r>
              <a:rPr lang="es-ES" sz="2800" dirty="0" smtClean="0"/>
              <a:t>-ACREDITACIÓN PARCIAL ACUMULABLE</a:t>
            </a:r>
            <a:endParaRPr lang="es-ES" sz="2800" dirty="0"/>
          </a:p>
        </p:txBody>
      </p:sp>
      <p:sp>
        <p:nvSpPr>
          <p:cNvPr id="3" name="2 Marcador de contenido"/>
          <p:cNvSpPr>
            <a:spLocks noGrp="1"/>
          </p:cNvSpPr>
          <p:nvPr>
            <p:ph idx="1"/>
          </p:nvPr>
        </p:nvSpPr>
        <p:spPr/>
        <p:txBody>
          <a:bodyPr>
            <a:normAutofit lnSpcReduction="10000"/>
          </a:bodyPr>
          <a:lstStyle/>
          <a:p>
            <a:r>
              <a:rPr lang="es-ES" dirty="0"/>
              <a:t>¿Qué es una cualificación profesional?</a:t>
            </a:r>
          </a:p>
          <a:p>
            <a:r>
              <a:rPr lang="es-ES" dirty="0"/>
              <a:t>Es un </a:t>
            </a:r>
            <a:r>
              <a:rPr lang="es-ES" b="1" dirty="0"/>
              <a:t>conjunto de conocimientos y capacidades</a:t>
            </a:r>
            <a:r>
              <a:rPr lang="es-ES" dirty="0"/>
              <a:t> que permiten el ejercicio de la actividad profesional conforme a las exigencias de la producción y el empleo. Cada cualificación se organiza en unidades de competencia</a:t>
            </a:r>
            <a:r>
              <a:rPr lang="es-ES" dirty="0" smtClean="0"/>
              <a:t>.</a:t>
            </a:r>
          </a:p>
          <a:p>
            <a:r>
              <a:rPr lang="es-ES" dirty="0"/>
              <a:t> </a:t>
            </a:r>
            <a:r>
              <a:rPr lang="es-ES" b="1" dirty="0"/>
              <a:t>La unidad de competencia es el agregado mínimo de competencias profesionales, susceptible de reconocimiento y acreditación parcial</a:t>
            </a:r>
            <a:r>
              <a:rPr lang="es-ES" dirty="0"/>
              <a:t>. </a:t>
            </a:r>
            <a:endParaRPr lang="es-ES" dirty="0" smtClean="0"/>
          </a:p>
          <a:p>
            <a:r>
              <a:rPr lang="es-ES" dirty="0" smtClean="0"/>
              <a:t>Cada </a:t>
            </a:r>
            <a:r>
              <a:rPr lang="es-ES" dirty="0"/>
              <a:t>unidad de competencia lleva asociado un módulo formativo y/o profesional, donde se describe la formación necesaria para adquirir esa unidad de competencia. </a:t>
            </a:r>
            <a:endParaRPr lang="es-ES" dirty="0" smtClean="0"/>
          </a:p>
          <a:p>
            <a:r>
              <a:rPr lang="es-ES" dirty="0" smtClean="0"/>
              <a:t>Un </a:t>
            </a:r>
            <a:r>
              <a:rPr lang="es-ES" dirty="0"/>
              <a:t>conjunto de unidades de competencia forman la cualificación profesional que son los referentes para elaborar después las ofertas formativas conducentes a títulos de Formación Profesional y/o certificados de profesionalidad</a:t>
            </a:r>
            <a:r>
              <a:rPr lang="es-ES" dirty="0" smtClean="0"/>
              <a:t>.</a:t>
            </a:r>
          </a:p>
          <a:p>
            <a:r>
              <a:rPr lang="es-ES" u="sng" dirty="0" smtClean="0">
                <a:hlinkClick r:id="rId2"/>
              </a:rPr>
              <a:t>Catálogo </a:t>
            </a:r>
            <a:r>
              <a:rPr lang="es-ES" u="sng" dirty="0">
                <a:hlinkClick r:id="rId2"/>
              </a:rPr>
              <a:t>Nacional de Cualificaciones </a:t>
            </a:r>
            <a:r>
              <a:rPr lang="es-ES" u="sng" dirty="0" err="1" smtClean="0">
                <a:hlinkClick r:id="rId2"/>
              </a:rPr>
              <a:t>Profesionales.</a:t>
            </a:r>
            <a:r>
              <a:rPr lang="es-ES" u="sng" dirty="0" err="1" smtClean="0"/>
              <a:t>INCUAL</a:t>
            </a:r>
            <a:endParaRPr lang="es-ES" dirty="0"/>
          </a:p>
          <a:p>
            <a:endParaRPr lang="es-ES" dirty="0"/>
          </a:p>
        </p:txBody>
      </p:sp>
    </p:spTree>
    <p:extLst>
      <p:ext uri="{BB962C8B-B14F-4D97-AF65-F5344CB8AC3E}">
        <p14:creationId xmlns:p14="http://schemas.microsoft.com/office/powerpoint/2010/main" val="2948394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2919" y="1123837"/>
            <a:ext cx="3149704" cy="4601183"/>
          </a:xfrm>
        </p:spPr>
        <p:txBody>
          <a:bodyPr>
            <a:normAutofit/>
          </a:bodyPr>
          <a:lstStyle/>
          <a:p>
            <a:r>
              <a:rPr lang="es-ES" sz="3200" b="1" dirty="0" smtClean="0"/>
              <a:t>MODALIDADES DE OFERTA</a:t>
            </a:r>
            <a:endParaRPr lang="es-ES" sz="3200" dirty="0"/>
          </a:p>
        </p:txBody>
      </p:sp>
      <p:pic>
        <p:nvPicPr>
          <p:cNvPr id="5" name="Marcador de contenido 4">
            <a:hlinkClick r:id="rId2"/>
          </p:cNvPr>
          <p:cNvPicPr>
            <a:picLocks noGrp="1" noChangeAspect="1"/>
          </p:cNvPicPr>
          <p:nvPr>
            <p:ph idx="1"/>
          </p:nvPr>
        </p:nvPicPr>
        <p:blipFill rotWithShape="1">
          <a:blip r:embed="rId3"/>
          <a:srcRect l="70310" t="25543" r="19714" b="36407"/>
          <a:stretch/>
        </p:blipFill>
        <p:spPr>
          <a:xfrm>
            <a:off x="6013939" y="351150"/>
            <a:ext cx="2954213" cy="6338148"/>
          </a:xfrm>
          <a:prstGeom prst="rect">
            <a:avLst/>
          </a:prstGeom>
        </p:spPr>
      </p:pic>
    </p:spTree>
    <p:extLst>
      <p:ext uri="{BB962C8B-B14F-4D97-AF65-F5344CB8AC3E}">
        <p14:creationId xmlns:p14="http://schemas.microsoft.com/office/powerpoint/2010/main" val="4187684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400" dirty="0" smtClean="0"/>
              <a:t>-CONVALIDACIONES </a:t>
            </a:r>
            <a:br>
              <a:rPr lang="es-ES" sz="2400" dirty="0" smtClean="0"/>
            </a:br>
            <a:r>
              <a:rPr lang="es-ES" sz="2400" dirty="0" smtClean="0"/>
              <a:t>-EXENCIONES </a:t>
            </a:r>
            <a:br>
              <a:rPr lang="es-ES" sz="2400" dirty="0" smtClean="0"/>
            </a:br>
            <a:r>
              <a:rPr lang="es-ES" sz="2400" dirty="0" smtClean="0"/>
              <a:t>-RECONOCIMIENTO DE ESTUDIOS DE GRADOS Y FP </a:t>
            </a:r>
            <a:r>
              <a:rPr lang="es-ES" dirty="0" smtClean="0"/>
              <a:t/>
            </a:r>
            <a:br>
              <a:rPr lang="es-ES" dirty="0" smtClean="0"/>
            </a:br>
            <a:endParaRPr lang="es-ES" dirty="0"/>
          </a:p>
        </p:txBody>
      </p:sp>
      <p:pic>
        <p:nvPicPr>
          <p:cNvPr id="4" name="Marcador de contenido 3">
            <a:hlinkClick r:id="rId2"/>
          </p:cNvPr>
          <p:cNvPicPr>
            <a:picLocks noGrp="1" noChangeAspect="1"/>
          </p:cNvPicPr>
          <p:nvPr>
            <p:ph idx="1"/>
          </p:nvPr>
        </p:nvPicPr>
        <p:blipFill rotWithShape="1">
          <a:blip r:embed="rId3"/>
          <a:srcRect l="19350" t="9731" r="18511" b="17833"/>
          <a:stretch/>
        </p:blipFill>
        <p:spPr>
          <a:xfrm>
            <a:off x="3982916" y="703385"/>
            <a:ext cx="6583778" cy="4317023"/>
          </a:xfrm>
          <a:prstGeom prst="rect">
            <a:avLst/>
          </a:prstGeom>
        </p:spPr>
      </p:pic>
    </p:spTree>
    <p:extLst>
      <p:ext uri="{BB962C8B-B14F-4D97-AF65-F5344CB8AC3E}">
        <p14:creationId xmlns:p14="http://schemas.microsoft.com/office/powerpoint/2010/main" val="3504255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r>
              <a:rPr lang="es-ES" sz="2800" dirty="0" smtClean="0"/>
              <a:t>SALIDAS PROFESIONALES OCUPACIONES </a:t>
            </a:r>
            <a:br>
              <a:rPr lang="es-ES" sz="2800" dirty="0" smtClean="0"/>
            </a:br>
            <a:endParaRPr lang="es-ES" sz="2800" dirty="0"/>
          </a:p>
        </p:txBody>
      </p:sp>
      <p:pic>
        <p:nvPicPr>
          <p:cNvPr id="4" name="Marcador de contenido 3">
            <a:hlinkClick r:id="rId2"/>
          </p:cNvPr>
          <p:cNvPicPr>
            <a:picLocks noGrp="1" noChangeAspect="1"/>
          </p:cNvPicPr>
          <p:nvPr>
            <p:ph sz="half" idx="1"/>
          </p:nvPr>
        </p:nvPicPr>
        <p:blipFill rotWithShape="1">
          <a:blip r:embed="rId3"/>
          <a:srcRect l="28886" t="5918" r="17981" b="18514"/>
          <a:stretch/>
        </p:blipFill>
        <p:spPr>
          <a:xfrm>
            <a:off x="3589461" y="791309"/>
            <a:ext cx="3831247" cy="5363306"/>
          </a:xfrm>
          <a:prstGeom prst="rect">
            <a:avLst/>
          </a:prstGeom>
        </p:spPr>
      </p:pic>
      <p:pic>
        <p:nvPicPr>
          <p:cNvPr id="7" name="Marcador de contenido 6"/>
          <p:cNvPicPr>
            <a:picLocks noGrp="1" noChangeAspect="1"/>
          </p:cNvPicPr>
          <p:nvPr>
            <p:ph sz="half" idx="2"/>
          </p:nvPr>
        </p:nvPicPr>
        <p:blipFill rotWithShape="1">
          <a:blip r:embed="rId4"/>
          <a:srcRect l="32579" t="16193" r="17577" b="14987"/>
          <a:stretch/>
        </p:blipFill>
        <p:spPr>
          <a:xfrm>
            <a:off x="6875585" y="791309"/>
            <a:ext cx="4853353" cy="5363306"/>
          </a:xfrm>
          <a:prstGeom prst="rect">
            <a:avLst/>
          </a:prstGeom>
        </p:spPr>
      </p:pic>
    </p:spTree>
    <p:extLst>
      <p:ext uri="{BB962C8B-B14F-4D97-AF65-F5344CB8AC3E}">
        <p14:creationId xmlns:p14="http://schemas.microsoft.com/office/powerpoint/2010/main" val="3174338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Marco">
  <a:themeElements>
    <a:clrScheme name="Alta costur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Marco</Template>
  <TotalTime>699</TotalTime>
  <Words>338</Words>
  <Application>Microsoft Office PowerPoint</Application>
  <PresentationFormat>Panorámica</PresentationFormat>
  <Paragraphs>100</Paragraphs>
  <Slides>35</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35</vt:i4>
      </vt:variant>
    </vt:vector>
  </HeadingPairs>
  <TitlesOfParts>
    <vt:vector size="39" baseType="lpstr">
      <vt:lpstr>Calibri</vt:lpstr>
      <vt:lpstr>Corbel</vt:lpstr>
      <vt:lpstr>Wingdings 2</vt:lpstr>
      <vt:lpstr>Marco</vt:lpstr>
      <vt:lpstr>RECURSOS PARA LA ORIENTACIÓN EN FP</vt:lpstr>
      <vt:lpstr>     IVAC-EEI     EUSKADI</vt:lpstr>
      <vt:lpstr>FAMILIAS PROFESIONALES</vt:lpstr>
      <vt:lpstr>-Cualificaciones -Ciclos Formativos -Certificados de Profesionalidad -Cursos de Especialización  -Profesiones Reguladas</vt:lpstr>
      <vt:lpstr>Reconocimiento de Aprendizajes</vt:lpstr>
      <vt:lpstr>-CUALIFICACIÓN PROFESIONAL  -UNIDAD DE COMPETENCIA  -ACREDITACIÓN PARCIAL ACUMULABLE</vt:lpstr>
      <vt:lpstr>MODALIDADES DE OFERTA</vt:lpstr>
      <vt:lpstr>-CONVALIDACIONES  -EXENCIONES  -RECONOCIMIENTO DE ESTUDIOS DE GRADOS Y FP  </vt:lpstr>
      <vt:lpstr>SALIDAS PROFESIONALES OCUPACIONES  </vt:lpstr>
      <vt:lpstr>TODO FP ESTADO ESPAÑOL</vt:lpstr>
      <vt:lpstr>FP  A DISTANCIA (POR CICLOS)</vt:lpstr>
      <vt:lpstr>-PRUEBAS -CONVALIDACIONES -HOMOLOGACIONES -EQUIVALENCIAS</vt:lpstr>
      <vt:lpstr>DEPARTAMENTO DE EDUCACIÓN GOBIERNO VASCO</vt:lpstr>
      <vt:lpstr>FP VASCA</vt:lpstr>
      <vt:lpstr>Equivalencias de títulos y estudios no universitarios</vt:lpstr>
      <vt:lpstr>LANBIDE</vt:lpstr>
      <vt:lpstr>CERTIFICADOS DE PROFESIONALIDAD.  Listado de Familias Buscador de CP, UF.. </vt:lpstr>
      <vt:lpstr>CERTIFICADOS DE PROFESIONALIDAD  Ficha resumen  Requisitos Cursos y centros Ciclos Formativos Ocupaciones</vt:lpstr>
      <vt:lpstr>FICHA RESUMEN</vt:lpstr>
      <vt:lpstr>CONVALIDACIÓN UNIDADES DE COMPETENCIA CP  Y MODULOS PROFESIONALES CICLOS FP</vt:lpstr>
      <vt:lpstr>CONVALIDACIÓN UNIDADES DE COMPETENCIA CP  Y MODULOS PROFESIONALES CICLOS FP</vt:lpstr>
      <vt:lpstr>SALIDAS PROFESIONALES OCUPACIONES  </vt:lpstr>
      <vt:lpstr>OBSERVATORIO DE OCUPACIONES SERVICIO PÚBLICO DE EMPLEO ESTATAL (SEPE)</vt:lpstr>
      <vt:lpstr>Clasificación Nacional de Ocupaciones. CNO-11</vt:lpstr>
      <vt:lpstr>INFORMACIÓN INTERESANTE EN EL SEPE Y LANBIDE</vt:lpstr>
      <vt:lpstr>EMPLEO Y DIVERSIDAD FUNCIONAL</vt:lpstr>
      <vt:lpstr>INCLUSIÓN SOCIOLABORAL</vt:lpstr>
      <vt:lpstr>INCLUSIÓN SOCIOLABORAL</vt:lpstr>
      <vt:lpstr>ACCESO A UNIVERSIDAD DESDE FP</vt:lpstr>
      <vt:lpstr>OPOSICIONES </vt:lpstr>
      <vt:lpstr>RECURSOS EN ORIENTACIÓN</vt:lpstr>
      <vt:lpstr>FP BIDE </vt:lpstr>
      <vt:lpstr>ORIENTACIÓN E INCLUSIÓN</vt:lpstr>
      <vt:lpstr>RECURSOS EN ORIENTACIÓN CON PERPECTIVA DE GÉNERO</vt:lpstr>
      <vt:lpstr>PERSPECTIVA DE GÉNERO EN FP</vt:lpstr>
    </vt:vector>
  </TitlesOfParts>
  <Company>Hezkuntza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JORNADAS ORIENTADORES </dc:title>
  <dc:creator>Miren Ezcurdia</dc:creator>
  <cp:lastModifiedBy>Miren Ezcurdia</cp:lastModifiedBy>
  <cp:revision>64</cp:revision>
  <cp:lastPrinted>2021-04-19T07:36:56Z</cp:lastPrinted>
  <dcterms:created xsi:type="dcterms:W3CDTF">2021-03-24T10:00:56Z</dcterms:created>
  <dcterms:modified xsi:type="dcterms:W3CDTF">2021-04-20T07:48:29Z</dcterms:modified>
</cp:coreProperties>
</file>